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
  </p:notesMasterIdLst>
  <p:sldIdLst>
    <p:sldId id="256" r:id="rId2"/>
    <p:sldId id="257" r:id="rId3"/>
    <p:sldId id="258" r:id="rId4"/>
    <p:sldId id="265" r:id="rId5"/>
    <p:sldId id="266" r:id="rId6"/>
    <p:sldId id="274" r:id="rId7"/>
    <p:sldId id="262" r:id="rId8"/>
    <p:sldId id="263" r:id="rId9"/>
    <p:sldId id="264" r:id="rId10"/>
    <p:sldId id="267" r:id="rId11"/>
    <p:sldId id="268" r:id="rId12"/>
    <p:sldId id="270" r:id="rId13"/>
    <p:sldId id="271" r:id="rId14"/>
    <p:sldId id="272" r:id="rId15"/>
    <p:sldId id="273" r:id="rId16"/>
    <p:sldId id="277" r:id="rId17"/>
    <p:sldId id="279" r:id="rId18"/>
    <p:sldId id="278" r:id="rId19"/>
    <p:sldId id="286" r:id="rId20"/>
    <p:sldId id="280" r:id="rId21"/>
    <p:sldId id="281" r:id="rId22"/>
    <p:sldId id="302" r:id="rId23"/>
    <p:sldId id="282" r:id="rId24"/>
    <p:sldId id="303" r:id="rId25"/>
    <p:sldId id="304" r:id="rId26"/>
    <p:sldId id="305" r:id="rId27"/>
    <p:sldId id="306" r:id="rId28"/>
    <p:sldId id="307" r:id="rId29"/>
    <p:sldId id="311" r:id="rId30"/>
    <p:sldId id="309" r:id="rId31"/>
    <p:sldId id="283" r:id="rId32"/>
    <p:sldId id="291" r:id="rId33"/>
    <p:sldId id="289" r:id="rId34"/>
    <p:sldId id="293" r:id="rId35"/>
    <p:sldId id="292" r:id="rId36"/>
    <p:sldId id="294" r:id="rId37"/>
    <p:sldId id="287" r:id="rId38"/>
    <p:sldId id="312" r:id="rId39"/>
    <p:sldId id="295" r:id="rId40"/>
    <p:sldId id="296" r:id="rId41"/>
    <p:sldId id="313" r:id="rId42"/>
    <p:sldId id="317" r:id="rId43"/>
    <p:sldId id="314" r:id="rId44"/>
    <p:sldId id="318" r:id="rId45"/>
    <p:sldId id="319" r:id="rId46"/>
    <p:sldId id="298" r:id="rId47"/>
    <p:sldId id="299" r:id="rId48"/>
    <p:sldId id="288" r:id="rId49"/>
    <p:sldId id="315" r:id="rId50"/>
    <p:sldId id="316" r:id="rId51"/>
    <p:sldId id="259" r:id="rId52"/>
    <p:sldId id="261" r:id="rId53"/>
    <p:sldId id="275" r:id="rId54"/>
    <p:sldId id="308" r:id="rId55"/>
    <p:sldId id="30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ad Nafees" initials="MN" lastIdx="2" clrIdx="0">
    <p:extLst>
      <p:ext uri="{19B8F6BF-5375-455C-9EA6-DF929625EA0E}">
        <p15:presenceInfo xmlns:p15="http://schemas.microsoft.com/office/powerpoint/2012/main" userId="6ce891fd8741cf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7" autoAdjust="0"/>
    <p:restoredTop sz="94660"/>
  </p:normalViewPr>
  <p:slideViewPr>
    <p:cSldViewPr snapToGrid="0">
      <p:cViewPr varScale="1">
        <p:scale>
          <a:sx n="83" d="100"/>
          <a:sy n="83" d="100"/>
        </p:scale>
        <p:origin x="83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2DC4903D-31E8-4ED6-875F-63877788B702}">
      <dgm:prSet phldrT="[Text]" custT="1"/>
      <dgm:spPr>
        <a:solidFill>
          <a:schemeClr val="accent2"/>
        </a:solidFill>
        <a:ln>
          <a:noFill/>
        </a:ln>
      </dgm:spPr>
      <dgm:t>
        <a:bodyPr/>
        <a:lstStyle/>
        <a:p>
          <a:pPr>
            <a:defRPr b="1"/>
          </a:pPr>
          <a:r>
            <a:rPr lang="en-US" sz="1000" dirty="0">
              <a:latin typeface="+mj-lt"/>
            </a:rPr>
            <a:t>1894</a:t>
          </a:r>
        </a:p>
      </dgm:t>
    </dgm:pt>
    <dgm:pt modelId="{A18F8C20-9A13-44DB-9E45-C2DE49ACE5D9}" type="parTrans" cxnId="{A319CB69-6926-431D-A805-EACBFA83FA66}">
      <dgm:prSet/>
      <dgm:spPr/>
      <dgm:t>
        <a:bodyPr/>
        <a:lstStyle/>
        <a:p>
          <a:endParaRPr lang="en-US" sz="900"/>
        </a:p>
      </dgm:t>
    </dgm:pt>
    <dgm:pt modelId="{EBFDEA83-93E5-4D72-A672-078838B258F5}" type="sibTrans" cxnId="{A319CB69-6926-431D-A805-EACBFA83FA66}">
      <dgm:prSet/>
      <dgm:spPr/>
      <dgm:t>
        <a:bodyPr/>
        <a:lstStyle/>
        <a:p>
          <a:endParaRPr lang="en-US" sz="900"/>
        </a:p>
      </dgm:t>
    </dgm:pt>
    <dgm:pt modelId="{A9FB790A-3E33-4887-962E-7206A01AD84F}">
      <dgm:prSet phldrT="[Text]" custT="1"/>
      <dgm:spPr>
        <a:solidFill>
          <a:schemeClr val="accent4">
            <a:alpha val="90000"/>
          </a:schemeClr>
        </a:solidFill>
        <a:ln>
          <a:noFill/>
        </a:ln>
      </dgm:spPr>
      <dgm: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The standard deviation is invented</a:t>
          </a:r>
        </a:p>
      </dgm:t>
    </dgm:pt>
    <dgm:pt modelId="{2E34BE83-4A83-4B5F-8976-D4AC57FE5007}" type="parTrans" cxnId="{607143D0-C26B-448B-8E8C-A8A46198F0C6}">
      <dgm:prSet/>
      <dgm:spPr/>
      <dgm:t>
        <a:bodyPr/>
        <a:lstStyle/>
        <a:p>
          <a:endParaRPr lang="en-US" sz="900"/>
        </a:p>
      </dgm:t>
    </dgm:pt>
    <dgm:pt modelId="{A18338C2-0675-4B1C-898F-3D939F41C34C}" type="sibTrans" cxnId="{607143D0-C26B-448B-8E8C-A8A46198F0C6}">
      <dgm:prSet/>
      <dgm:spPr/>
      <dgm:t>
        <a:bodyPr/>
        <a:lstStyle/>
        <a:p>
          <a:endParaRPr lang="en-US" sz="900"/>
        </a:p>
      </dgm:t>
    </dgm:pt>
    <dgm:pt modelId="{8A93A940-284B-49B0-9D89-5FA2B3B3C7E5}">
      <dgm:prSet phldrT="[Text]" custT="1"/>
      <dgm:spPr>
        <a:solidFill>
          <a:schemeClr val="accent2"/>
        </a:solidFill>
        <a:ln>
          <a:noFill/>
        </a:ln>
      </dgm:spPr>
      <dgm:t>
        <a:bodyPr/>
        <a:lstStyle/>
        <a:p>
          <a:pPr>
            <a:defRPr b="1"/>
          </a:pPr>
          <a:r>
            <a:rPr lang="en-US" sz="1000" dirty="0">
              <a:latin typeface="+mj-lt"/>
            </a:rPr>
            <a:t>Title 07</a:t>
          </a:r>
        </a:p>
      </dgm:t>
    </dgm:pt>
    <dgm:pt modelId="{CD96219D-3688-4138-ACC9-901ED9FEACCC}" type="parTrans" cxnId="{982D7B44-1518-4DD0-82D4-8A3901DD95E9}">
      <dgm:prSet/>
      <dgm:spPr/>
      <dgm:t>
        <a:bodyPr/>
        <a:lstStyle/>
        <a:p>
          <a:endParaRPr lang="en-US" sz="900"/>
        </a:p>
      </dgm:t>
    </dgm:pt>
    <dgm:pt modelId="{E0447E4A-3C15-4884-AEBE-804149EBD331}" type="sibTrans" cxnId="{982D7B44-1518-4DD0-82D4-8A3901DD95E9}">
      <dgm:prSet/>
      <dgm:spPr/>
      <dgm:t>
        <a:bodyPr/>
        <a:lstStyle/>
        <a:p>
          <a:endParaRPr lang="en-US" sz="900"/>
        </a:p>
      </dgm:t>
    </dgm:pt>
    <dgm:pt modelId="{6BA5F3BE-D53A-42E0-A7FE-674B99BD07E6}">
      <dgm:prSet phldrT="[Text]" custT="1"/>
      <dgm:spPr>
        <a:solidFill>
          <a:schemeClr val="accent4">
            <a:alpha val="90000"/>
          </a:schemeClr>
        </a:solidFill>
        <a:ln>
          <a:noFill/>
        </a:ln>
      </dgm:spPr>
      <dgm:t>
        <a:bodyPr/>
        <a:lstStyle/>
        <a:p>
          <a:pPr marL="0" lvl="0" indent="0" algn="l" defTabSz="533400">
            <a:lnSpc>
              <a:spcPct val="90000"/>
            </a:lnSpc>
            <a:spcBef>
              <a:spcPct val="0"/>
            </a:spcBef>
            <a:spcAft>
              <a:spcPct val="35000"/>
            </a:spcAft>
            <a:buNone/>
          </a:pPr>
          <a:r>
            <a:rPr lang="en-US" sz="600" i="1" kern="1200" dirty="0">
              <a:solidFill>
                <a:srgbClr val="454D55"/>
              </a:solidFill>
              <a:latin typeface="+mn-lt"/>
              <a:ea typeface="+mn-ea"/>
              <a:cs typeface="+mn-cs"/>
            </a:rPr>
            <a:t>Lorem ipsum dolor sit amet, consectetur adipiscing elit, sed do eiusmod tempor incididunt ut labore et dolore magna aliqua. Ut enim ad minim veniam.</a:t>
          </a:r>
        </a:p>
      </dgm:t>
    </dgm:pt>
    <dgm:pt modelId="{9484BBA1-86EE-4AA2-B94A-A26EED0EFB1E}" type="parTrans" cxnId="{6AEB3B94-8522-4F42-A6BC-BC55C5AED92F}">
      <dgm:prSet/>
      <dgm:spPr/>
      <dgm:t>
        <a:bodyPr/>
        <a:lstStyle/>
        <a:p>
          <a:endParaRPr lang="en-US" sz="900"/>
        </a:p>
      </dgm:t>
    </dgm:pt>
    <dgm:pt modelId="{48C67DB7-8AA6-454C-83AE-A16B3B9F45FF}" type="sibTrans" cxnId="{6AEB3B94-8522-4F42-A6BC-BC55C5AED92F}">
      <dgm:prSet/>
      <dgm:spPr/>
      <dgm:t>
        <a:bodyPr/>
        <a:lstStyle/>
        <a:p>
          <a:endParaRPr lang="en-US" sz="900"/>
        </a:p>
      </dgm:t>
    </dgm:pt>
    <dgm:pt modelId="{454D56AF-0D14-43A4-A4AA-2274946C5116}">
      <dgm:prSet custT="1"/>
      <dgm:spPr>
        <a:solidFill>
          <a:schemeClr val="accent2"/>
        </a:solidFill>
        <a:ln>
          <a:noFill/>
        </a:ln>
      </dgm:spPr>
      <dgm:t>
        <a:bodyPr/>
        <a:lstStyle/>
        <a:p>
          <a:pPr>
            <a:defRPr b="1"/>
          </a:pPr>
          <a:r>
            <a:rPr lang="en-US" sz="1000" dirty="0">
              <a:latin typeface="+mj-lt"/>
            </a:rPr>
            <a:t>1859</a:t>
          </a:r>
        </a:p>
      </dgm:t>
    </dgm:pt>
    <dgm:pt modelId="{340931FA-0A09-49B9-99A7-6650F93FDC08}" type="parTrans" cxnId="{5A3B2130-5035-4E61-92B1-343AA432C9DF}">
      <dgm:prSet/>
      <dgm:spPr/>
      <dgm:t>
        <a:bodyPr/>
        <a:lstStyle/>
        <a:p>
          <a:endParaRPr lang="en-US" sz="900"/>
        </a:p>
      </dgm:t>
    </dgm:pt>
    <dgm:pt modelId="{511F28C0-50D9-4CBB-862C-2AD0ACC17105}" type="sibTrans" cxnId="{5A3B2130-5035-4E61-92B1-343AA432C9DF}">
      <dgm:prSet/>
      <dgm:spPr/>
      <dgm:t>
        <a:bodyPr/>
        <a:lstStyle/>
        <a:p>
          <a:endParaRPr lang="en-US" sz="900"/>
        </a:p>
      </dgm:t>
    </dgm:pt>
    <dgm:pt modelId="{A7F4784E-75AE-4F03-B342-C71355D1ACCF}">
      <dgm:prSet custT="1"/>
      <dgm:spPr>
        <a:solidFill>
          <a:schemeClr val="accent2"/>
        </a:solidFill>
        <a:ln>
          <a:noFill/>
        </a:ln>
      </dgm:spPr>
      <dgm:t>
        <a:bodyPr/>
        <a:lstStyle/>
        <a:p>
          <a:pPr>
            <a:defRPr b="1"/>
          </a:pPr>
          <a:r>
            <a:rPr lang="en-US" sz="1000" dirty="0">
              <a:latin typeface="+mj-lt"/>
            </a:rPr>
            <a:t>1877</a:t>
          </a:r>
        </a:p>
      </dgm:t>
    </dgm:pt>
    <dgm:pt modelId="{E8170CB0-7D27-4024-BF4D-F79F86202313}" type="parTrans" cxnId="{33DFDD33-182D-44AF-9877-B1DCECE3CC9D}">
      <dgm:prSet/>
      <dgm:spPr/>
      <dgm:t>
        <a:bodyPr/>
        <a:lstStyle/>
        <a:p>
          <a:endParaRPr lang="en-US" sz="900"/>
        </a:p>
      </dgm:t>
    </dgm:pt>
    <dgm:pt modelId="{3078DB00-0C2A-4587-8661-74E5E36CBCA7}" type="sibTrans" cxnId="{33DFDD33-182D-44AF-9877-B1DCECE3CC9D}">
      <dgm:prSet/>
      <dgm:spPr/>
      <dgm:t>
        <a:bodyPr/>
        <a:lstStyle/>
        <a:p>
          <a:endParaRPr lang="en-US" sz="900"/>
        </a:p>
      </dgm:t>
    </dgm:pt>
    <dgm:pt modelId="{A59C9EB4-4836-41EA-88FC-E68E29755DEF}">
      <dgm:prSet custT="1"/>
      <dgm:spPr>
        <a:solidFill>
          <a:schemeClr val="accent2"/>
        </a:solidFill>
        <a:ln>
          <a:noFill/>
        </a:ln>
      </dgm:spPr>
      <dgm:t>
        <a:bodyPr/>
        <a:lstStyle/>
        <a:p>
          <a:pPr>
            <a:defRPr b="1"/>
          </a:pPr>
          <a:r>
            <a:rPr lang="en-US" sz="1000" dirty="0">
              <a:latin typeface="+mj-lt"/>
            </a:rPr>
            <a:t>1877</a:t>
          </a:r>
        </a:p>
      </dgm:t>
    </dgm:pt>
    <dgm:pt modelId="{C486CA18-5D6B-49AD-B92C-52313E993EC5}" type="parTrans" cxnId="{C2A8B52A-540B-46B5-A43B-27FAF06A13EF}">
      <dgm:prSet/>
      <dgm:spPr/>
      <dgm:t>
        <a:bodyPr/>
        <a:lstStyle/>
        <a:p>
          <a:endParaRPr lang="en-US" sz="900"/>
        </a:p>
      </dgm:t>
    </dgm:pt>
    <dgm:pt modelId="{62C75627-0A71-4E35-B62B-749D8AB3C189}" type="sibTrans" cxnId="{C2A8B52A-540B-46B5-A43B-27FAF06A13EF}">
      <dgm:prSet/>
      <dgm:spPr/>
      <dgm:t>
        <a:bodyPr/>
        <a:lstStyle/>
        <a:p>
          <a:endParaRPr lang="en-US" sz="900"/>
        </a:p>
      </dgm:t>
    </dgm:pt>
    <dgm:pt modelId="{3280BE73-5C4D-4941-9102-E5930904556F}">
      <dgm:prSet custT="1"/>
      <dgm:spPr>
        <a:solidFill>
          <a:schemeClr val="accent4">
            <a:alpha val="90000"/>
          </a:schemeClr>
        </a:solidFill>
        <a:ln>
          <a:noFill/>
        </a:ln>
      </dgm:spPr>
      <dgm: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Florence Nightingale comes up with the pie chart</a:t>
          </a:r>
        </a:p>
      </dgm:t>
    </dgm:pt>
    <dgm:pt modelId="{596FE3BE-79D4-47E4-8416-EDF8385B1DE9}" type="parTrans" cxnId="{B9B38C7F-D679-4A39-B742-6501D3961044}">
      <dgm:prSet/>
      <dgm:spPr/>
      <dgm:t>
        <a:bodyPr/>
        <a:lstStyle/>
        <a:p>
          <a:endParaRPr lang="en-US" sz="900"/>
        </a:p>
      </dgm:t>
    </dgm:pt>
    <dgm:pt modelId="{8E22D1FB-CF90-47F0-B06E-C66C75D54226}" type="sibTrans" cxnId="{B9B38C7F-D679-4A39-B742-6501D3961044}">
      <dgm:prSet/>
      <dgm:spPr/>
      <dgm:t>
        <a:bodyPr/>
        <a:lstStyle/>
        <a:p>
          <a:endParaRPr lang="en-US" sz="900"/>
        </a:p>
      </dgm:t>
    </dgm:pt>
    <dgm:pt modelId="{47BE8E0B-496B-44FC-825E-C2A10D821DC9}">
      <dgm:prSet custT="1"/>
      <dgm:spPr>
        <a:solidFill>
          <a:schemeClr val="accent4">
            <a:alpha val="90000"/>
          </a:schemeClr>
        </a:solidFill>
        <a:ln>
          <a:noFill/>
        </a:ln>
      </dgm:spPr>
      <dgm: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Charles Babbage </a:t>
          </a:r>
          <a:r>
            <a:rPr lang="en-US" sz="1100" b="1" i="0" kern="1200" dirty="0" err="1">
              <a:solidFill>
                <a:schemeClr val="tx1"/>
              </a:solidFill>
              <a:latin typeface="+mn-lt"/>
              <a:ea typeface="+mn-ea"/>
              <a:cs typeface="+mn-cs"/>
            </a:rPr>
            <a:t>designes</a:t>
          </a:r>
          <a:r>
            <a:rPr lang="en-US" sz="1100" b="1" i="0" kern="1200" dirty="0">
              <a:solidFill>
                <a:schemeClr val="tx1"/>
              </a:solidFill>
              <a:latin typeface="+mn-lt"/>
              <a:ea typeface="+mn-ea"/>
              <a:cs typeface="+mn-cs"/>
            </a:rPr>
            <a:t> the first ‘computer’, Ada Lovelace writes the first program</a:t>
          </a:r>
        </a:p>
      </dgm:t>
    </dgm:pt>
    <dgm:pt modelId="{26C37286-A207-4C3A-8F03-B64C4EB72DB8}" type="parTrans" cxnId="{47F4D29A-7D65-4C2F-8677-61780F0F1118}">
      <dgm:prSet/>
      <dgm:spPr/>
      <dgm:t>
        <a:bodyPr/>
        <a:lstStyle/>
        <a:p>
          <a:endParaRPr lang="en-US" sz="900"/>
        </a:p>
      </dgm:t>
    </dgm:pt>
    <dgm:pt modelId="{258C30B8-1EDE-458F-9BAB-BD0E5C8E1BF9}" type="sibTrans" cxnId="{47F4D29A-7D65-4C2F-8677-61780F0F1118}">
      <dgm:prSet/>
      <dgm:spPr/>
      <dgm:t>
        <a:bodyPr/>
        <a:lstStyle/>
        <a:p>
          <a:endParaRPr lang="en-US" sz="900"/>
        </a:p>
      </dgm:t>
    </dgm:pt>
    <dgm:pt modelId="{1827863D-2FA1-48D1-81C4-0E7D31ADB47E}">
      <dgm:prSet custT="1"/>
      <dgm:spPr>
        <a:solidFill>
          <a:schemeClr val="accent4">
            <a:alpha val="90000"/>
          </a:schemeClr>
        </a:solidFill>
        <a:ln>
          <a:noFill/>
        </a:ln>
      </dgm:spPr>
      <dgm: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Sir Francis Galton pioneers modern statistics</a:t>
          </a:r>
          <a:endParaRPr lang="en-US" sz="1100" i="1" kern="1200" dirty="0">
            <a:solidFill>
              <a:srgbClr val="454D55"/>
            </a:solidFill>
            <a:latin typeface="+mn-lt"/>
            <a:ea typeface="+mn-ea"/>
            <a:cs typeface="+mn-cs"/>
          </a:endParaRPr>
        </a:p>
      </dgm:t>
    </dgm:pt>
    <dgm:pt modelId="{B426C98F-7250-4E9E-84CB-E9FC83F8CB06}" type="parTrans" cxnId="{7749B4AD-5089-49E7-8F6B-1B2382C9B50E}">
      <dgm:prSet/>
      <dgm:spPr/>
      <dgm:t>
        <a:bodyPr/>
        <a:lstStyle/>
        <a:p>
          <a:endParaRPr lang="en-US" sz="900"/>
        </a:p>
      </dgm:t>
    </dgm:pt>
    <dgm:pt modelId="{D0D7EB30-49F6-43D6-AF40-1B9302B3ADF0}" type="sibTrans" cxnId="{7749B4AD-5089-49E7-8F6B-1B2382C9B50E}">
      <dgm:prSet/>
      <dgm:spPr/>
      <dgm:t>
        <a:bodyPr/>
        <a:lstStyle/>
        <a:p>
          <a:endParaRPr lang="en-US" sz="900"/>
        </a:p>
      </dgm:t>
    </dgm:pt>
    <dgm:pt modelId="{CF564C6C-7771-4FD5-B851-B5B84730268F}">
      <dgm:prSet custT="1"/>
      <dgm:spPr>
        <a:solidFill>
          <a:schemeClr val="accent4">
            <a:alpha val="90000"/>
          </a:schemeClr>
        </a:solidFill>
        <a:ln>
          <a:noFill/>
        </a:ln>
      </dgm:spPr>
      <dgm: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The Wisdom of Crowds: average of many uninformed guesses is close to the correct value</a:t>
          </a:r>
        </a:p>
      </dgm:t>
    </dgm:pt>
    <dgm:pt modelId="{5A57A755-D716-4DC9-9A51-20693042AFC8}" type="parTrans" cxnId="{5F80C7E1-A7BD-418E-A665-3DAF3DEDF5A4}">
      <dgm:prSet/>
      <dgm:spPr/>
      <dgm:t>
        <a:bodyPr/>
        <a:lstStyle/>
        <a:p>
          <a:endParaRPr lang="en-US" sz="900"/>
        </a:p>
      </dgm:t>
    </dgm:pt>
    <dgm:pt modelId="{024A7FBC-BB10-4242-BAF3-82678A4C13DA}" type="sibTrans" cxnId="{5F80C7E1-A7BD-418E-A665-3DAF3DEDF5A4}">
      <dgm:prSet/>
      <dgm:spPr/>
      <dgm:t>
        <a:bodyPr/>
        <a:lstStyle/>
        <a:p>
          <a:endParaRPr lang="en-US" sz="900"/>
        </a:p>
      </dgm:t>
    </dgm:pt>
    <dgm:pt modelId="{F01D5F9E-ABC5-4560-ACB4-E6CFBC60BFF2}">
      <dgm:prSet custT="1"/>
      <dgm:spPr>
        <a:solidFill>
          <a:schemeClr val="accent2"/>
        </a:solidFill>
        <a:ln>
          <a:noFill/>
        </a:ln>
      </dgm:spPr>
      <dgm:t>
        <a:bodyPr/>
        <a:lstStyle/>
        <a:p>
          <a:pPr>
            <a:defRPr b="1"/>
          </a:pPr>
          <a:r>
            <a:rPr lang="en-US" sz="1000" dirty="0">
              <a:latin typeface="+mj-lt"/>
            </a:rPr>
            <a:t>1849</a:t>
          </a:r>
        </a:p>
      </dgm:t>
    </dgm:pt>
    <dgm:pt modelId="{36ABC0D0-B41E-401C-840C-2AFBE73989B4}" type="sibTrans" cxnId="{4B61AF65-3991-4A24-9475-D4AA0127738F}">
      <dgm:prSet/>
      <dgm:spPr/>
      <dgm:t>
        <a:bodyPr/>
        <a:lstStyle/>
        <a:p>
          <a:endParaRPr lang="en-US" sz="900"/>
        </a:p>
      </dgm:t>
    </dgm:pt>
    <dgm:pt modelId="{FEAC3315-4B36-4E3C-89B3-70A50C7F13CC}" type="parTrans" cxnId="{4B61AF65-3991-4A24-9475-D4AA0127738F}">
      <dgm:prSet/>
      <dgm:spPr/>
      <dgm:t>
        <a:bodyPr/>
        <a:lstStyle/>
        <a:p>
          <a:endParaRPr lang="en-US" sz="900"/>
        </a:p>
      </dgm:t>
    </dgm:pt>
    <dgm:pt modelId="{245E128E-7700-4C91-9411-CDD1DCA94D67}">
      <dgm:prSet phldrT="[Text]" custT="1"/>
      <dgm:spPr>
        <a:solidFill>
          <a:schemeClr val="accent4">
            <a:alpha val="90000"/>
          </a:schemeClr>
        </a:solidFill>
        <a:ln>
          <a:noFill/>
        </a:ln>
      </dgm:spPr>
      <dgm:t>
        <a:bodyPr/>
        <a:lstStyle/>
        <a:p>
          <a:pPr algn="ctr"/>
          <a:r>
            <a:rPr lang="en-US" sz="1100" b="1" i="0" kern="1200" dirty="0">
              <a:solidFill>
                <a:schemeClr val="tx1"/>
              </a:solidFill>
              <a:latin typeface="+mn-lt"/>
              <a:ea typeface="+mn-ea"/>
              <a:cs typeface="+mn-cs"/>
            </a:rPr>
            <a:t>Sir John Sinclair coins the term statistics</a:t>
          </a:r>
        </a:p>
      </dgm:t>
    </dgm:pt>
    <dgm:pt modelId="{4963BA97-D4C5-477B-9B0D-68DB38F61579}" type="sibTrans" cxnId="{68D35F9D-DABF-4E5A-94D4-F988D8E84907}">
      <dgm:prSet/>
      <dgm:spPr/>
      <dgm:t>
        <a:bodyPr/>
        <a:lstStyle/>
        <a:p>
          <a:endParaRPr lang="en-US" sz="900"/>
        </a:p>
      </dgm:t>
    </dgm:pt>
    <dgm:pt modelId="{B4D95EBA-0423-4AFA-B379-E030341B1F23}" type="parTrans" cxnId="{68D35F9D-DABF-4E5A-94D4-F988D8E84907}">
      <dgm:prSet/>
      <dgm:spPr/>
      <dgm:t>
        <a:bodyPr/>
        <a:lstStyle/>
        <a:p>
          <a:endParaRPr lang="en-US" sz="900"/>
        </a:p>
      </dgm:t>
    </dgm:pt>
    <dgm:pt modelId="{D423FB80-F2BD-4DDE-80B1-76F84FE09A02}">
      <dgm:prSet phldrT="[Text]" custT="1"/>
      <dgm:spPr>
        <a:solidFill>
          <a:schemeClr val="accent2"/>
        </a:solidFill>
        <a:ln>
          <a:noFill/>
        </a:ln>
      </dgm:spPr>
      <dgm:t>
        <a:bodyPr/>
        <a:lstStyle/>
        <a:p>
          <a:pPr>
            <a:defRPr b="1"/>
          </a:pPr>
          <a:r>
            <a:rPr lang="en-US" sz="1000" dirty="0">
              <a:latin typeface="+mj-lt"/>
            </a:rPr>
            <a:t>1791</a:t>
          </a:r>
        </a:p>
      </dgm:t>
    </dgm:pt>
    <dgm:pt modelId="{EBE862E1-9761-4AA7-AA00-BD79FA3B27DD}" type="sibTrans" cxnId="{5BF3B7B1-A779-4E2D-8625-77DE0CA38FEE}">
      <dgm:prSet/>
      <dgm:spPr/>
      <dgm:t>
        <a:bodyPr/>
        <a:lstStyle/>
        <a:p>
          <a:endParaRPr lang="en-US" sz="900"/>
        </a:p>
      </dgm:t>
    </dgm:pt>
    <dgm:pt modelId="{9B1CA3FF-D252-4AF5-8F50-CFC93ACA9175}" type="parTrans" cxnId="{5BF3B7B1-A779-4E2D-8625-77DE0CA38FEE}">
      <dgm:prSet/>
      <dgm:spPr/>
      <dgm:t>
        <a:bodyPr/>
        <a:lstStyle/>
        <a:p>
          <a:endParaRPr lang="en-US" sz="900"/>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a:ln w="38100">
          <a:solidFill>
            <a:schemeClr val="bg2"/>
          </a:solidFill>
        </a:ln>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7">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7"/>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7"/>
      <dgm:spPr>
        <a:ln w="19050">
          <a:solidFill>
            <a:schemeClr val="bg2"/>
          </a:solidFill>
        </a:ln>
      </dgm:spPr>
    </dgm:pt>
    <dgm:pt modelId="{6D7F9BE3-3008-4E5E-96F3-C71D72649902}" type="pres">
      <dgm:prSet presAssocID="{D423FB80-F2BD-4DDE-80B1-76F84FE09A02}" presName="ConnectorPoint" presStyleLbl="node1" presStyleIdx="0" presStyleCnt="7"/>
      <dgm:spPr>
        <a:prstGeom prst="ellipse">
          <a:avLst/>
        </a:prstGeom>
        <a:solidFill>
          <a:schemeClr val="accent2"/>
        </a:solidFill>
        <a:ln w="6350" cap="flat" cmpd="sng" algn="ctr">
          <a:no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C7F26193-F277-4FC2-96E8-E896E5EFC9BC}" type="pres">
      <dgm:prSet presAssocID="{F01D5F9E-ABC5-4560-ACB4-E6CFBC60BFF2}" presName="composite" presStyleCnt="0"/>
      <dgm:spPr/>
    </dgm:pt>
    <dgm:pt modelId="{5C68C37A-C349-49AE-97A1-63D110D2C7D1}" type="pres">
      <dgm:prSet presAssocID="{F01D5F9E-ABC5-4560-ACB4-E6CFBC60BFF2}" presName="L1TextContainer" presStyleLbl="alignNode1" presStyleIdx="1" presStyleCnt="7">
        <dgm:presLayoutVars>
          <dgm:chMax val="1"/>
          <dgm:chPref val="1"/>
          <dgm:bulletEnabled val="1"/>
        </dgm:presLayoutVars>
      </dgm:prSet>
      <dgm:spPr/>
    </dgm:pt>
    <dgm:pt modelId="{3E3F09C6-0C94-40B1-A308-6929444363D4}" type="pres">
      <dgm:prSet presAssocID="{F01D5F9E-ABC5-4560-ACB4-E6CFBC60BFF2}" presName="L2TextContainerWrapper" presStyleCnt="0">
        <dgm:presLayoutVars>
          <dgm:bulletEnabled val="1"/>
        </dgm:presLayoutVars>
      </dgm:prSet>
      <dgm:spPr/>
    </dgm:pt>
    <dgm:pt modelId="{A01D9671-7007-4F3F-98D6-A9730C5B45E4}" type="pres">
      <dgm:prSet presAssocID="{F01D5F9E-ABC5-4560-ACB4-E6CFBC60BFF2}" presName="L2TextContainer" presStyleLbl="bgAccFollowNode1" presStyleIdx="1" presStyleCnt="7"/>
      <dgm:spPr/>
    </dgm:pt>
    <dgm:pt modelId="{65C95A24-31B5-46D2-BCB4-07372ABDD6F2}" type="pres">
      <dgm:prSet presAssocID="{F01D5F9E-ABC5-4560-ACB4-E6CFBC60BFF2}" presName="FlexibleEmptyPlaceHolder" presStyleCnt="0"/>
      <dgm:spPr/>
    </dgm:pt>
    <dgm:pt modelId="{D4347EDB-4883-4C4B-A672-6266C9702B5A}" type="pres">
      <dgm:prSet presAssocID="{F01D5F9E-ABC5-4560-ACB4-E6CFBC60BFF2}" presName="ConnectLine" presStyleLbl="sibTrans1D1" presStyleIdx="1" presStyleCnt="7"/>
      <dgm:spPr>
        <a:ln w="19050">
          <a:solidFill>
            <a:schemeClr val="bg2"/>
          </a:solidFill>
        </a:ln>
      </dgm:spPr>
    </dgm:pt>
    <dgm:pt modelId="{D10813CD-B7B7-4CC7-9B2D-B5AE3D30A4DA}" type="pres">
      <dgm:prSet presAssocID="{F01D5F9E-ABC5-4560-ACB4-E6CFBC60BFF2}" presName="ConnectorPoint" presStyleLbl="node1" presStyleIdx="1" presStyleCnt="7"/>
      <dgm:spPr>
        <a:prstGeom prst="ellipse">
          <a:avLst/>
        </a:prstGeom>
        <a:solidFill>
          <a:schemeClr val="accent2"/>
        </a:solidFill>
        <a:ln w="6350" cap="flat" cmpd="sng" algn="ctr">
          <a:noFill/>
          <a:prstDash val="solid"/>
          <a:miter lim="800000"/>
        </a:ln>
        <a:effectLst/>
      </dgm:spPr>
    </dgm:pt>
    <dgm:pt modelId="{143FACBA-FB69-402B-8D92-68DCE90EA86A}" type="pres">
      <dgm:prSet presAssocID="{F01D5F9E-ABC5-4560-ACB4-E6CFBC60BFF2}" presName="EmptyPlaceHolder" presStyleCnt="0"/>
      <dgm:spPr/>
    </dgm:pt>
    <dgm:pt modelId="{0587E036-7F91-482C-9B0A-860FD4CCD0E2}" type="pres">
      <dgm:prSet presAssocID="{36ABC0D0-B41E-401C-840C-2AFBE73989B4}" presName="spaceBetweenRectangles" presStyleCnt="0"/>
      <dgm:spPr/>
    </dgm:pt>
    <dgm:pt modelId="{795AD8F1-7B20-410C-90F4-2E04F4F4C93D}" type="pres">
      <dgm:prSet presAssocID="{454D56AF-0D14-43A4-A4AA-2274946C5116}" presName="composite" presStyleCnt="0"/>
      <dgm:spPr/>
    </dgm:pt>
    <dgm:pt modelId="{C5503B6E-C1DB-44F5-ABB8-38EF445ED1E8}" type="pres">
      <dgm:prSet presAssocID="{454D56AF-0D14-43A4-A4AA-2274946C5116}" presName="L1TextContainer" presStyleLbl="alignNode1" presStyleIdx="2" presStyleCnt="7">
        <dgm:presLayoutVars>
          <dgm:chMax val="1"/>
          <dgm:chPref val="1"/>
          <dgm:bulletEnabled val="1"/>
        </dgm:presLayoutVars>
      </dgm:prSet>
      <dgm:spPr/>
    </dgm:pt>
    <dgm:pt modelId="{FD7DE90B-3DDE-4250-BB93-6AFB95DB30C9}" type="pres">
      <dgm:prSet presAssocID="{454D56AF-0D14-43A4-A4AA-2274946C5116}" presName="L2TextContainerWrapper" presStyleCnt="0">
        <dgm:presLayoutVars>
          <dgm:bulletEnabled val="1"/>
        </dgm:presLayoutVars>
      </dgm:prSet>
      <dgm:spPr/>
    </dgm:pt>
    <dgm:pt modelId="{04897CD2-CF6F-4A55-8E79-1E7393B07B06}" type="pres">
      <dgm:prSet presAssocID="{454D56AF-0D14-43A4-A4AA-2274946C5116}" presName="L2TextContainer" presStyleLbl="bgAccFollowNode1" presStyleIdx="2" presStyleCnt="7"/>
      <dgm:spPr/>
    </dgm:pt>
    <dgm:pt modelId="{30F499EF-86B9-43D4-9E36-2ADCD18D3C55}" type="pres">
      <dgm:prSet presAssocID="{454D56AF-0D14-43A4-A4AA-2274946C5116}" presName="FlexibleEmptyPlaceHolder" presStyleCnt="0"/>
      <dgm:spPr/>
    </dgm:pt>
    <dgm:pt modelId="{73ACB8E4-FFC1-49E5-BB46-1EBD63F3BF67}" type="pres">
      <dgm:prSet presAssocID="{454D56AF-0D14-43A4-A4AA-2274946C5116}" presName="ConnectLine" presStyleLbl="sibTrans1D1" presStyleIdx="2" presStyleCnt="7"/>
      <dgm:spPr>
        <a:ln w="19050">
          <a:solidFill>
            <a:schemeClr val="bg2"/>
          </a:solidFill>
        </a:ln>
      </dgm:spPr>
    </dgm:pt>
    <dgm:pt modelId="{FE89438A-B301-4219-9492-D30967496E8F}" type="pres">
      <dgm:prSet presAssocID="{454D56AF-0D14-43A4-A4AA-2274946C5116}" presName="ConnectorPoint" presStyleLbl="node1" presStyleIdx="2" presStyleCnt="7"/>
      <dgm:spPr>
        <a:prstGeom prst="ellipse">
          <a:avLst/>
        </a:prstGeom>
        <a:solidFill>
          <a:schemeClr val="accent2"/>
        </a:solidFill>
        <a:ln w="6350" cap="flat" cmpd="sng" algn="ctr">
          <a:noFill/>
          <a:prstDash val="solid"/>
          <a:miter lim="800000"/>
        </a:ln>
        <a:effectLst/>
      </dgm:spPr>
    </dgm:pt>
    <dgm:pt modelId="{80E00C49-A058-42B1-B4A9-8FC8989D4F58}" type="pres">
      <dgm:prSet presAssocID="{454D56AF-0D14-43A4-A4AA-2274946C5116}" presName="EmptyPlaceHolder" presStyleCnt="0"/>
      <dgm:spPr/>
    </dgm:pt>
    <dgm:pt modelId="{396E0C2C-79C3-4FCA-B5E5-8B3C2758C30F}" type="pres">
      <dgm:prSet presAssocID="{511F28C0-50D9-4CBB-862C-2AD0ACC17105}" presName="spaceBetweenRectangles" presStyleCnt="0"/>
      <dgm:spPr/>
    </dgm:pt>
    <dgm:pt modelId="{866B658A-D972-4AD8-A7E6-4082FD2CB001}" type="pres">
      <dgm:prSet presAssocID="{A7F4784E-75AE-4F03-B342-C71355D1ACCF}" presName="composite" presStyleCnt="0"/>
      <dgm:spPr/>
    </dgm:pt>
    <dgm:pt modelId="{CBCB6B30-5D46-4B19-B9DE-C0B7FB057712}" type="pres">
      <dgm:prSet presAssocID="{A7F4784E-75AE-4F03-B342-C71355D1ACCF}" presName="L1TextContainer" presStyleLbl="alignNode1" presStyleIdx="3" presStyleCnt="7">
        <dgm:presLayoutVars>
          <dgm:chMax val="1"/>
          <dgm:chPref val="1"/>
          <dgm:bulletEnabled val="1"/>
        </dgm:presLayoutVars>
      </dgm:prSet>
      <dgm:spPr/>
    </dgm:pt>
    <dgm:pt modelId="{746F6004-1265-4B16-B698-179F0477DB3D}" type="pres">
      <dgm:prSet presAssocID="{A7F4784E-75AE-4F03-B342-C71355D1ACCF}" presName="L2TextContainerWrapper" presStyleCnt="0">
        <dgm:presLayoutVars>
          <dgm:bulletEnabled val="1"/>
        </dgm:presLayoutVars>
      </dgm:prSet>
      <dgm:spPr/>
    </dgm:pt>
    <dgm:pt modelId="{95B1E40E-26D9-44C8-A99F-14EA44505DF3}" type="pres">
      <dgm:prSet presAssocID="{A7F4784E-75AE-4F03-B342-C71355D1ACCF}" presName="L2TextContainer" presStyleLbl="bgAccFollowNode1" presStyleIdx="3" presStyleCnt="7"/>
      <dgm:spPr/>
    </dgm:pt>
    <dgm:pt modelId="{752FC6D6-93A6-414C-B65D-6F2858E07E0C}" type="pres">
      <dgm:prSet presAssocID="{A7F4784E-75AE-4F03-B342-C71355D1ACCF}" presName="FlexibleEmptyPlaceHolder" presStyleCnt="0"/>
      <dgm:spPr/>
    </dgm:pt>
    <dgm:pt modelId="{BBBD3B06-9C30-48DB-A77E-5A358B1C6E78}" type="pres">
      <dgm:prSet presAssocID="{A7F4784E-75AE-4F03-B342-C71355D1ACCF}" presName="ConnectLine" presStyleLbl="sibTrans1D1" presStyleIdx="3" presStyleCnt="7"/>
      <dgm:spPr>
        <a:ln w="19050">
          <a:solidFill>
            <a:schemeClr val="bg2"/>
          </a:solidFill>
        </a:ln>
      </dgm:spPr>
    </dgm:pt>
    <dgm:pt modelId="{C574381E-6C24-436D-B265-4BCFEFA46591}" type="pres">
      <dgm:prSet presAssocID="{A7F4784E-75AE-4F03-B342-C71355D1ACCF}" presName="ConnectorPoint" presStyleLbl="node1" presStyleIdx="3" presStyleCnt="7"/>
      <dgm:spPr>
        <a:prstGeom prst="ellipse">
          <a:avLst/>
        </a:prstGeom>
        <a:solidFill>
          <a:schemeClr val="accent2"/>
        </a:solidFill>
        <a:ln w="6350" cap="flat" cmpd="sng" algn="ctr">
          <a:noFill/>
          <a:prstDash val="solid"/>
          <a:miter lim="800000"/>
        </a:ln>
        <a:effectLst/>
      </dgm:spPr>
    </dgm:pt>
    <dgm:pt modelId="{CC7E7566-0B46-4E0A-B951-BFE404664D2C}" type="pres">
      <dgm:prSet presAssocID="{A7F4784E-75AE-4F03-B342-C71355D1ACCF}" presName="EmptyPlaceHolder" presStyleCnt="0"/>
      <dgm:spPr/>
    </dgm:pt>
    <dgm:pt modelId="{F50C4635-5C0A-4C07-B5AD-BABD96009847}" type="pres">
      <dgm:prSet presAssocID="{3078DB00-0C2A-4587-8661-74E5E36CBCA7}" presName="spaceBetweenRectangles" presStyleCnt="0"/>
      <dgm:spPr/>
    </dgm:pt>
    <dgm:pt modelId="{5667DB6C-E90F-44DB-BFD7-8570D48D28D4}" type="pres">
      <dgm:prSet presAssocID="{A59C9EB4-4836-41EA-88FC-E68E29755DEF}" presName="composite" presStyleCnt="0"/>
      <dgm:spPr/>
    </dgm:pt>
    <dgm:pt modelId="{88F6D506-033B-4CA4-9572-41E373A6B43C}" type="pres">
      <dgm:prSet presAssocID="{A59C9EB4-4836-41EA-88FC-E68E29755DEF}" presName="L1TextContainer" presStyleLbl="alignNode1" presStyleIdx="4" presStyleCnt="7">
        <dgm:presLayoutVars>
          <dgm:chMax val="1"/>
          <dgm:chPref val="1"/>
          <dgm:bulletEnabled val="1"/>
        </dgm:presLayoutVars>
      </dgm:prSet>
      <dgm:spPr/>
    </dgm:pt>
    <dgm:pt modelId="{E3303ED6-54B9-4518-AD7C-3197102106EF}" type="pres">
      <dgm:prSet presAssocID="{A59C9EB4-4836-41EA-88FC-E68E29755DEF}" presName="L2TextContainerWrapper" presStyleCnt="0">
        <dgm:presLayoutVars>
          <dgm:bulletEnabled val="1"/>
        </dgm:presLayoutVars>
      </dgm:prSet>
      <dgm:spPr/>
    </dgm:pt>
    <dgm:pt modelId="{FE14A9FC-66E7-4679-B63E-054F98E59204}" type="pres">
      <dgm:prSet presAssocID="{A59C9EB4-4836-41EA-88FC-E68E29755DEF}" presName="L2TextContainer" presStyleLbl="bgAccFollowNode1" presStyleIdx="4" presStyleCnt="7"/>
      <dgm:spPr/>
    </dgm:pt>
    <dgm:pt modelId="{8F1DAFAE-685A-4EC1-8FC0-2EE182F59B78}" type="pres">
      <dgm:prSet presAssocID="{A59C9EB4-4836-41EA-88FC-E68E29755DEF}" presName="FlexibleEmptyPlaceHolder" presStyleCnt="0"/>
      <dgm:spPr/>
    </dgm:pt>
    <dgm:pt modelId="{4702B22B-8EB6-4454-9F8E-9A963F32B8A1}" type="pres">
      <dgm:prSet presAssocID="{A59C9EB4-4836-41EA-88FC-E68E29755DEF}" presName="ConnectLine" presStyleLbl="sibTrans1D1" presStyleIdx="4" presStyleCnt="7"/>
      <dgm:spPr>
        <a:ln w="19050">
          <a:solidFill>
            <a:schemeClr val="bg2"/>
          </a:solidFill>
        </a:ln>
      </dgm:spPr>
    </dgm:pt>
    <dgm:pt modelId="{F2E81385-B138-4A59-9452-A3C9AC4F2012}" type="pres">
      <dgm:prSet presAssocID="{A59C9EB4-4836-41EA-88FC-E68E29755DEF}" presName="ConnectorPoint" presStyleLbl="node1" presStyleIdx="4" presStyleCnt="7"/>
      <dgm:spPr>
        <a:prstGeom prst="ellipse">
          <a:avLst/>
        </a:prstGeom>
        <a:solidFill>
          <a:schemeClr val="accent2"/>
        </a:solidFill>
        <a:ln w="6350" cap="flat" cmpd="sng" algn="ctr">
          <a:noFill/>
          <a:prstDash val="solid"/>
          <a:miter lim="800000"/>
        </a:ln>
        <a:effectLst/>
      </dgm:spPr>
    </dgm:pt>
    <dgm:pt modelId="{00C34F8E-67EA-485C-B754-5C6C9BC871C5}" type="pres">
      <dgm:prSet presAssocID="{A59C9EB4-4836-41EA-88FC-E68E29755DEF}" presName="EmptyPlaceHolder" presStyleCnt="0"/>
      <dgm:spPr/>
    </dgm:pt>
    <dgm:pt modelId="{E2C470F7-A894-4A64-A64E-235B0E510421}" type="pres">
      <dgm:prSet presAssocID="{62C75627-0A71-4E35-B62B-749D8AB3C189}"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5" presStyleCnt="7">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5" presStyleCnt="7"/>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5" presStyleCnt="7"/>
      <dgm:spPr>
        <a:ln w="19050">
          <a:solidFill>
            <a:schemeClr val="bg2"/>
          </a:solidFill>
        </a:ln>
      </dgm:spPr>
    </dgm:pt>
    <dgm:pt modelId="{8E0947F0-E28B-4B2E-B1D6-BFEED1AF012B}" type="pres">
      <dgm:prSet presAssocID="{2DC4903D-31E8-4ED6-875F-63877788B702}" presName="ConnectorPoint" presStyleLbl="node1" presStyleIdx="5" presStyleCnt="7"/>
      <dgm:spPr>
        <a:prstGeom prst="ellipse">
          <a:avLst/>
        </a:prstGeom>
        <a:solidFill>
          <a:schemeClr val="accent2"/>
        </a:solidFill>
        <a:ln w="6350" cap="flat" cmpd="sng" algn="ctr">
          <a:no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6" presStyleCnt="7">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6" presStyleCnt="7"/>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6" presStyleCnt="7"/>
      <dgm:spPr>
        <a:ln w="19050">
          <a:solidFill>
            <a:schemeClr val="bg2"/>
          </a:solidFill>
        </a:ln>
      </dgm:spPr>
    </dgm:pt>
    <dgm:pt modelId="{53B98CC0-1029-46A6-8053-0933F88F7705}" type="pres">
      <dgm:prSet presAssocID="{8A93A940-284B-49B0-9D89-5FA2B3B3C7E5}" presName="ConnectorPoint" presStyleLbl="node1" presStyleIdx="6" presStyleCnt="7"/>
      <dgm:spPr>
        <a:prstGeom prst="ellipse">
          <a:avLst/>
        </a:prstGeom>
        <a:solidFill>
          <a:schemeClr val="accent2"/>
        </a:solidFill>
        <a:ln w="6350" cap="flat" cmpd="sng" algn="ctr">
          <a:noFill/>
          <a:prstDash val="solid"/>
          <a:miter lim="800000"/>
        </a:ln>
        <a:effectLst/>
      </dgm:spPr>
    </dgm:pt>
    <dgm:pt modelId="{ED7FD386-E91E-4500-9B1B-A5B2EA2DCD9E}" type="pres">
      <dgm:prSet presAssocID="{8A93A940-284B-49B0-9D89-5FA2B3B3C7E5}" presName="EmptyPlaceHolder" presStyleCnt="0"/>
      <dgm:spPr/>
    </dgm:pt>
  </dgm:ptLst>
  <dgm:cxnLst>
    <dgm:cxn modelId="{EADCFF1E-172D-4C2D-BDB4-9D2B19597296}" type="presOf" srcId="{47BE8E0B-496B-44FC-825E-C2A10D821DC9}" destId="{A01D9671-7007-4F3F-98D6-A9730C5B45E4}" srcOrd="0" destOrd="0" presId="urn:microsoft.com/office/officeart/2017/3/layout/HorizontalLabelsTimeline"/>
    <dgm:cxn modelId="{C2A8B52A-540B-46B5-A43B-27FAF06A13EF}" srcId="{FF3CD410-5E2E-4080-A893-907D31D22CB3}" destId="{A59C9EB4-4836-41EA-88FC-E68E29755DEF}" srcOrd="4" destOrd="0" parTransId="{C486CA18-5D6B-49AD-B92C-52313E993EC5}" sibTransId="{62C75627-0A71-4E35-B62B-749D8AB3C189}"/>
    <dgm:cxn modelId="{5A3B2130-5035-4E61-92B1-343AA432C9DF}" srcId="{FF3CD410-5E2E-4080-A893-907D31D22CB3}" destId="{454D56AF-0D14-43A4-A4AA-2274946C5116}" srcOrd="2" destOrd="0" parTransId="{340931FA-0A09-49B9-99A7-6650F93FDC08}" sibTransId="{511F28C0-50D9-4CBB-862C-2AD0ACC17105}"/>
    <dgm:cxn modelId="{33DFDD33-182D-44AF-9877-B1DCECE3CC9D}" srcId="{FF3CD410-5E2E-4080-A893-907D31D22CB3}" destId="{A7F4784E-75AE-4F03-B342-C71355D1ACCF}" srcOrd="3" destOrd="0" parTransId="{E8170CB0-7D27-4024-BF4D-F79F86202313}" sibTransId="{3078DB00-0C2A-4587-8661-74E5E36CBCA7}"/>
    <dgm:cxn modelId="{4F0EAB3D-D6DC-4270-A428-F626A2666D2A}" type="presOf" srcId="{8A93A940-284B-49B0-9D89-5FA2B3B3C7E5}" destId="{A7F04B95-81DC-4C70-990B-FEE82F4C63E7}" srcOrd="0" destOrd="0" presId="urn:microsoft.com/office/officeart/2017/3/layout/HorizontalLabelsTimeline"/>
    <dgm:cxn modelId="{C436E05B-3981-4E5A-BD66-5DBD06BC52A1}" type="presOf" srcId="{F01D5F9E-ABC5-4560-ACB4-E6CFBC60BFF2}" destId="{5C68C37A-C349-49AE-97A1-63D110D2C7D1}" srcOrd="0" destOrd="0" presId="urn:microsoft.com/office/officeart/2017/3/layout/HorizontalLabelsTimeline"/>
    <dgm:cxn modelId="{982D7B44-1518-4DD0-82D4-8A3901DD95E9}" srcId="{FF3CD410-5E2E-4080-A893-907D31D22CB3}" destId="{8A93A940-284B-49B0-9D89-5FA2B3B3C7E5}" srcOrd="6" destOrd="0" parTransId="{CD96219D-3688-4138-ACC9-901ED9FEACCC}" sibTransId="{E0447E4A-3C15-4884-AEBE-804149EBD331}"/>
    <dgm:cxn modelId="{4B61AF65-3991-4A24-9475-D4AA0127738F}" srcId="{FF3CD410-5E2E-4080-A893-907D31D22CB3}" destId="{F01D5F9E-ABC5-4560-ACB4-E6CFBC60BFF2}" srcOrd="1" destOrd="0" parTransId="{FEAC3315-4B36-4E3C-89B3-70A50C7F13CC}" sibTransId="{36ABC0D0-B41E-401C-840C-2AFBE73989B4}"/>
    <dgm:cxn modelId="{A319CB69-6926-431D-A805-EACBFA83FA66}" srcId="{FF3CD410-5E2E-4080-A893-907D31D22CB3}" destId="{2DC4903D-31E8-4ED6-875F-63877788B702}" srcOrd="5"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B9B38C7F-D679-4A39-B742-6501D3961044}" srcId="{454D56AF-0D14-43A4-A4AA-2274946C5116}" destId="{3280BE73-5C4D-4941-9102-E5930904556F}" srcOrd="0" destOrd="0" parTransId="{596FE3BE-79D4-47E4-8416-EDF8385B1DE9}" sibTransId="{8E22D1FB-CF90-47F0-B06E-C66C75D54226}"/>
    <dgm:cxn modelId="{59B27383-B045-4BF7-93D0-B9D2CB156BC5}" type="presOf" srcId="{1827863D-2FA1-48D1-81C4-0E7D31ADB47E}" destId="{95B1E40E-26D9-44C8-A99F-14EA44505DF3}" srcOrd="0" destOrd="0" presId="urn:microsoft.com/office/officeart/2017/3/layout/HorizontalLabelsTimeline"/>
    <dgm:cxn modelId="{270F1A8F-053B-4B29-B86C-B8D01B394942}" type="presOf" srcId="{CF564C6C-7771-4FD5-B851-B5B84730268F}" destId="{FE14A9FC-66E7-4679-B63E-054F98E59204}" srcOrd="0" destOrd="0" presId="urn:microsoft.com/office/officeart/2017/3/layout/HorizontalLabelsTimeline"/>
    <dgm:cxn modelId="{6AEB3B94-8522-4F42-A6BC-BC55C5AED92F}" srcId="{8A93A940-284B-49B0-9D89-5FA2B3B3C7E5}" destId="{6BA5F3BE-D53A-42E0-A7FE-674B99BD07E6}" srcOrd="0" destOrd="0" parTransId="{9484BBA1-86EE-4AA2-B94A-A26EED0EFB1E}" sibTransId="{48C67DB7-8AA6-454C-83AE-A16B3B9F45FF}"/>
    <dgm:cxn modelId="{47F4D29A-7D65-4C2F-8677-61780F0F1118}" srcId="{F01D5F9E-ABC5-4560-ACB4-E6CFBC60BFF2}" destId="{47BE8E0B-496B-44FC-825E-C2A10D821DC9}" srcOrd="0" destOrd="0" parTransId="{26C37286-A207-4C3A-8F03-B64C4EB72DB8}" sibTransId="{258C30B8-1EDE-458F-9BAB-BD0E5C8E1BF9}"/>
    <dgm:cxn modelId="{68D35F9D-DABF-4E5A-94D4-F988D8E84907}" srcId="{D423FB80-F2BD-4DDE-80B1-76F84FE09A02}" destId="{245E128E-7700-4C91-9411-CDD1DCA94D67}" srcOrd="0" destOrd="0" parTransId="{B4D95EBA-0423-4AFA-B379-E030341B1F23}" sibTransId="{4963BA97-D4C5-477B-9B0D-68DB38F61579}"/>
    <dgm:cxn modelId="{2C87A39F-871C-45C6-8C22-A8C358151D70}" type="presOf" srcId="{A7F4784E-75AE-4F03-B342-C71355D1ACCF}" destId="{CBCB6B30-5D46-4B19-B9DE-C0B7FB057712}" srcOrd="0" destOrd="0" presId="urn:microsoft.com/office/officeart/2017/3/layout/HorizontalLabelsTimeline"/>
    <dgm:cxn modelId="{078029A2-947D-4D6B-B786-5B31CB659BA9}" type="presOf" srcId="{A59C9EB4-4836-41EA-88FC-E68E29755DEF}" destId="{88F6D506-033B-4CA4-9572-41E373A6B43C}" srcOrd="0" destOrd="0" presId="urn:microsoft.com/office/officeart/2017/3/layout/HorizontalLabelsTimeline"/>
    <dgm:cxn modelId="{F235FFA2-7CA0-45AA-B8F8-6565B3CBFFC6}" type="presOf" srcId="{6BA5F3BE-D53A-42E0-A7FE-674B99BD07E6}" destId="{725F2AEF-0925-4411-A89A-5976D96BC3B1}" srcOrd="0" destOrd="0" presId="urn:microsoft.com/office/officeart/2017/3/layout/HorizontalLabelsTimeline"/>
    <dgm:cxn modelId="{7749B4AD-5089-49E7-8F6B-1B2382C9B50E}" srcId="{A7F4784E-75AE-4F03-B342-C71355D1ACCF}" destId="{1827863D-2FA1-48D1-81C4-0E7D31ADB47E}" srcOrd="0" destOrd="0" parTransId="{B426C98F-7250-4E9E-84CB-E9FC83F8CB06}" sibTransId="{D0D7EB30-49F6-43D6-AF40-1B9302B3ADF0}"/>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186572D2-DD3E-469C-B4C6-FC405845D66C}" type="presOf" srcId="{3280BE73-5C4D-4941-9102-E5930904556F}" destId="{04897CD2-CF6F-4A55-8E79-1E7393B07B06}" srcOrd="0" destOrd="0" presId="urn:microsoft.com/office/officeart/2017/3/layout/HorizontalLabelsTimeline"/>
    <dgm:cxn modelId="{0850A4D5-F517-4BE2-AE27-9281E3729461}" type="presOf" srcId="{454D56AF-0D14-43A4-A4AA-2274946C5116}" destId="{C5503B6E-C1DB-44F5-ABB8-38EF445ED1E8}" srcOrd="0" destOrd="0" presId="urn:microsoft.com/office/officeart/2017/3/layout/HorizontalLabelsTimeline"/>
    <dgm:cxn modelId="{5F80C7E1-A7BD-418E-A665-3DAF3DEDF5A4}" srcId="{A59C9EB4-4836-41EA-88FC-E68E29755DEF}" destId="{CF564C6C-7771-4FD5-B851-B5B84730268F}" srcOrd="0" destOrd="0" parTransId="{5A57A755-D716-4DC9-9A51-20693042AFC8}" sibTransId="{024A7FBC-BB10-4242-BAF3-82678A4C13DA}"/>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25113ECB-44A4-43A3-B2D0-D47302F35B26}" type="presParOf" srcId="{4C5F54B5-504F-4069-AF1D-9A370FBD268C}" destId="{C7F26193-F277-4FC2-96E8-E896E5EFC9BC}" srcOrd="2" destOrd="0" presId="urn:microsoft.com/office/officeart/2017/3/layout/HorizontalLabelsTimeline"/>
    <dgm:cxn modelId="{AEF2036D-29F6-4431-8357-64776A18B655}" type="presParOf" srcId="{C7F26193-F277-4FC2-96E8-E896E5EFC9BC}" destId="{5C68C37A-C349-49AE-97A1-63D110D2C7D1}" srcOrd="0" destOrd="0" presId="urn:microsoft.com/office/officeart/2017/3/layout/HorizontalLabelsTimeline"/>
    <dgm:cxn modelId="{51F9D33C-AECD-4F33-B2DA-43CF6B93002F}" type="presParOf" srcId="{C7F26193-F277-4FC2-96E8-E896E5EFC9BC}" destId="{3E3F09C6-0C94-40B1-A308-6929444363D4}" srcOrd="1" destOrd="0" presId="urn:microsoft.com/office/officeart/2017/3/layout/HorizontalLabelsTimeline"/>
    <dgm:cxn modelId="{17B9A51D-D490-4C54-B91D-5CD40783571D}" type="presParOf" srcId="{3E3F09C6-0C94-40B1-A308-6929444363D4}" destId="{A01D9671-7007-4F3F-98D6-A9730C5B45E4}" srcOrd="0" destOrd="0" presId="urn:microsoft.com/office/officeart/2017/3/layout/HorizontalLabelsTimeline"/>
    <dgm:cxn modelId="{A6AAA60B-E979-47B8-A997-DB62C715690F}" type="presParOf" srcId="{3E3F09C6-0C94-40B1-A308-6929444363D4}" destId="{65C95A24-31B5-46D2-BCB4-07372ABDD6F2}" srcOrd="1" destOrd="0" presId="urn:microsoft.com/office/officeart/2017/3/layout/HorizontalLabelsTimeline"/>
    <dgm:cxn modelId="{05694172-1DAF-4D9C-BBD9-0794366FCD56}" type="presParOf" srcId="{C7F26193-F277-4FC2-96E8-E896E5EFC9BC}" destId="{D4347EDB-4883-4C4B-A672-6266C9702B5A}" srcOrd="2" destOrd="0" presId="urn:microsoft.com/office/officeart/2017/3/layout/HorizontalLabelsTimeline"/>
    <dgm:cxn modelId="{BC9943FE-1230-4FDB-A7D8-898D013B9350}" type="presParOf" srcId="{C7F26193-F277-4FC2-96E8-E896E5EFC9BC}" destId="{D10813CD-B7B7-4CC7-9B2D-B5AE3D30A4DA}" srcOrd="3" destOrd="0" presId="urn:microsoft.com/office/officeart/2017/3/layout/HorizontalLabelsTimeline"/>
    <dgm:cxn modelId="{084C9897-3EE7-44CF-9F38-C9A562B67975}" type="presParOf" srcId="{C7F26193-F277-4FC2-96E8-E896E5EFC9BC}" destId="{143FACBA-FB69-402B-8D92-68DCE90EA86A}" srcOrd="4" destOrd="0" presId="urn:microsoft.com/office/officeart/2017/3/layout/HorizontalLabelsTimeline"/>
    <dgm:cxn modelId="{3DFFAC5F-0847-4E2F-A4CD-4FB95268ED8C}" type="presParOf" srcId="{4C5F54B5-504F-4069-AF1D-9A370FBD268C}" destId="{0587E036-7F91-482C-9B0A-860FD4CCD0E2}" srcOrd="3" destOrd="0" presId="urn:microsoft.com/office/officeart/2017/3/layout/HorizontalLabelsTimeline"/>
    <dgm:cxn modelId="{0C2CFEA1-3FB4-47D5-BA0C-2B2C20EB640F}" type="presParOf" srcId="{4C5F54B5-504F-4069-AF1D-9A370FBD268C}" destId="{795AD8F1-7B20-410C-90F4-2E04F4F4C93D}" srcOrd="4" destOrd="0" presId="urn:microsoft.com/office/officeart/2017/3/layout/HorizontalLabelsTimeline"/>
    <dgm:cxn modelId="{5EA692BD-507A-40EE-B699-B1F92E600F62}" type="presParOf" srcId="{795AD8F1-7B20-410C-90F4-2E04F4F4C93D}" destId="{C5503B6E-C1DB-44F5-ABB8-38EF445ED1E8}" srcOrd="0" destOrd="0" presId="urn:microsoft.com/office/officeart/2017/3/layout/HorizontalLabelsTimeline"/>
    <dgm:cxn modelId="{84215AA0-8ED4-45B6-8451-521906DE0059}" type="presParOf" srcId="{795AD8F1-7B20-410C-90F4-2E04F4F4C93D}" destId="{FD7DE90B-3DDE-4250-BB93-6AFB95DB30C9}" srcOrd="1" destOrd="0" presId="urn:microsoft.com/office/officeart/2017/3/layout/HorizontalLabelsTimeline"/>
    <dgm:cxn modelId="{CD1AF92D-7CB7-4156-9C24-3DD50EA4D129}" type="presParOf" srcId="{FD7DE90B-3DDE-4250-BB93-6AFB95DB30C9}" destId="{04897CD2-CF6F-4A55-8E79-1E7393B07B06}" srcOrd="0" destOrd="0" presId="urn:microsoft.com/office/officeart/2017/3/layout/HorizontalLabelsTimeline"/>
    <dgm:cxn modelId="{E596D201-A9A8-46AA-BA6C-731E186DBB6C}" type="presParOf" srcId="{FD7DE90B-3DDE-4250-BB93-6AFB95DB30C9}" destId="{30F499EF-86B9-43D4-9E36-2ADCD18D3C55}" srcOrd="1" destOrd="0" presId="urn:microsoft.com/office/officeart/2017/3/layout/HorizontalLabelsTimeline"/>
    <dgm:cxn modelId="{7D0F95A1-0D0D-4B3A-AD37-1D9E68A59E7B}" type="presParOf" srcId="{795AD8F1-7B20-410C-90F4-2E04F4F4C93D}" destId="{73ACB8E4-FFC1-49E5-BB46-1EBD63F3BF67}" srcOrd="2" destOrd="0" presId="urn:microsoft.com/office/officeart/2017/3/layout/HorizontalLabelsTimeline"/>
    <dgm:cxn modelId="{A5FB3F07-307E-4B9C-AF1B-722131ED4362}" type="presParOf" srcId="{795AD8F1-7B20-410C-90F4-2E04F4F4C93D}" destId="{FE89438A-B301-4219-9492-D30967496E8F}" srcOrd="3" destOrd="0" presId="urn:microsoft.com/office/officeart/2017/3/layout/HorizontalLabelsTimeline"/>
    <dgm:cxn modelId="{2F2BB858-3070-4463-950E-16B32D1FC1A0}" type="presParOf" srcId="{795AD8F1-7B20-410C-90F4-2E04F4F4C93D}" destId="{80E00C49-A058-42B1-B4A9-8FC8989D4F58}" srcOrd="4" destOrd="0" presId="urn:microsoft.com/office/officeart/2017/3/layout/HorizontalLabelsTimeline"/>
    <dgm:cxn modelId="{4CFFAECA-C6E6-463A-90AA-C4DEAB87918A}" type="presParOf" srcId="{4C5F54B5-504F-4069-AF1D-9A370FBD268C}" destId="{396E0C2C-79C3-4FCA-B5E5-8B3C2758C30F}" srcOrd="5" destOrd="0" presId="urn:microsoft.com/office/officeart/2017/3/layout/HorizontalLabelsTimeline"/>
    <dgm:cxn modelId="{28A719F5-6237-4C83-8EB7-BB9ACE657CCA}" type="presParOf" srcId="{4C5F54B5-504F-4069-AF1D-9A370FBD268C}" destId="{866B658A-D972-4AD8-A7E6-4082FD2CB001}" srcOrd="6" destOrd="0" presId="urn:microsoft.com/office/officeart/2017/3/layout/HorizontalLabelsTimeline"/>
    <dgm:cxn modelId="{E55C2317-CDB7-4C64-95C4-C04303FBB96A}" type="presParOf" srcId="{866B658A-D972-4AD8-A7E6-4082FD2CB001}" destId="{CBCB6B30-5D46-4B19-B9DE-C0B7FB057712}" srcOrd="0" destOrd="0" presId="urn:microsoft.com/office/officeart/2017/3/layout/HorizontalLabelsTimeline"/>
    <dgm:cxn modelId="{2E742A39-B2D8-41E7-938B-B4FE7E0F1794}" type="presParOf" srcId="{866B658A-D972-4AD8-A7E6-4082FD2CB001}" destId="{746F6004-1265-4B16-B698-179F0477DB3D}" srcOrd="1" destOrd="0" presId="urn:microsoft.com/office/officeart/2017/3/layout/HorizontalLabelsTimeline"/>
    <dgm:cxn modelId="{000BAB58-4AA6-43D9-89B5-0C604F29C6EA}" type="presParOf" srcId="{746F6004-1265-4B16-B698-179F0477DB3D}" destId="{95B1E40E-26D9-44C8-A99F-14EA44505DF3}" srcOrd="0" destOrd="0" presId="urn:microsoft.com/office/officeart/2017/3/layout/HorizontalLabelsTimeline"/>
    <dgm:cxn modelId="{6D12DD85-6CC0-441A-BB74-D3B24BE9ECF2}" type="presParOf" srcId="{746F6004-1265-4B16-B698-179F0477DB3D}" destId="{752FC6D6-93A6-414C-B65D-6F2858E07E0C}" srcOrd="1" destOrd="0" presId="urn:microsoft.com/office/officeart/2017/3/layout/HorizontalLabelsTimeline"/>
    <dgm:cxn modelId="{6CE5E65F-BF35-4F9A-9FAC-9FD84A211FC6}" type="presParOf" srcId="{866B658A-D972-4AD8-A7E6-4082FD2CB001}" destId="{BBBD3B06-9C30-48DB-A77E-5A358B1C6E78}" srcOrd="2" destOrd="0" presId="urn:microsoft.com/office/officeart/2017/3/layout/HorizontalLabelsTimeline"/>
    <dgm:cxn modelId="{457B6E85-E149-4279-81E9-511D2D038B9A}" type="presParOf" srcId="{866B658A-D972-4AD8-A7E6-4082FD2CB001}" destId="{C574381E-6C24-436D-B265-4BCFEFA46591}" srcOrd="3" destOrd="0" presId="urn:microsoft.com/office/officeart/2017/3/layout/HorizontalLabelsTimeline"/>
    <dgm:cxn modelId="{376FD1F8-A0AB-4CA9-B35C-A1F5747217B7}" type="presParOf" srcId="{866B658A-D972-4AD8-A7E6-4082FD2CB001}" destId="{CC7E7566-0B46-4E0A-B951-BFE404664D2C}" srcOrd="4" destOrd="0" presId="urn:microsoft.com/office/officeart/2017/3/layout/HorizontalLabelsTimeline"/>
    <dgm:cxn modelId="{CA63DDF8-DE3B-4E8A-886E-D787300C3FD4}" type="presParOf" srcId="{4C5F54B5-504F-4069-AF1D-9A370FBD268C}" destId="{F50C4635-5C0A-4C07-B5AD-BABD96009847}" srcOrd="7" destOrd="0" presId="urn:microsoft.com/office/officeart/2017/3/layout/HorizontalLabelsTimeline"/>
    <dgm:cxn modelId="{187F63AE-22E9-42D8-BA25-F8E70A982232}" type="presParOf" srcId="{4C5F54B5-504F-4069-AF1D-9A370FBD268C}" destId="{5667DB6C-E90F-44DB-BFD7-8570D48D28D4}" srcOrd="8" destOrd="0" presId="urn:microsoft.com/office/officeart/2017/3/layout/HorizontalLabelsTimeline"/>
    <dgm:cxn modelId="{782591FC-39B3-43EE-A99E-69B60AB63978}" type="presParOf" srcId="{5667DB6C-E90F-44DB-BFD7-8570D48D28D4}" destId="{88F6D506-033B-4CA4-9572-41E373A6B43C}" srcOrd="0" destOrd="0" presId="urn:microsoft.com/office/officeart/2017/3/layout/HorizontalLabelsTimeline"/>
    <dgm:cxn modelId="{DA98866D-BB74-46A1-B98B-9B6BDACA94E3}" type="presParOf" srcId="{5667DB6C-E90F-44DB-BFD7-8570D48D28D4}" destId="{E3303ED6-54B9-4518-AD7C-3197102106EF}" srcOrd="1" destOrd="0" presId="urn:microsoft.com/office/officeart/2017/3/layout/HorizontalLabelsTimeline"/>
    <dgm:cxn modelId="{BFB054F1-AA6C-4CA5-B7A3-FF579439BD18}" type="presParOf" srcId="{E3303ED6-54B9-4518-AD7C-3197102106EF}" destId="{FE14A9FC-66E7-4679-B63E-054F98E59204}" srcOrd="0" destOrd="0" presId="urn:microsoft.com/office/officeart/2017/3/layout/HorizontalLabelsTimeline"/>
    <dgm:cxn modelId="{6BF922DC-DA85-4710-BB6F-2CCCF2CFD764}" type="presParOf" srcId="{E3303ED6-54B9-4518-AD7C-3197102106EF}" destId="{8F1DAFAE-685A-4EC1-8FC0-2EE182F59B78}" srcOrd="1" destOrd="0" presId="urn:microsoft.com/office/officeart/2017/3/layout/HorizontalLabelsTimeline"/>
    <dgm:cxn modelId="{6907C7E4-84E2-47E3-949B-BC87F9D211CC}" type="presParOf" srcId="{5667DB6C-E90F-44DB-BFD7-8570D48D28D4}" destId="{4702B22B-8EB6-4454-9F8E-9A963F32B8A1}" srcOrd="2" destOrd="0" presId="urn:microsoft.com/office/officeart/2017/3/layout/HorizontalLabelsTimeline"/>
    <dgm:cxn modelId="{68C6501C-DCCA-438E-8565-A8631BB6C8AC}" type="presParOf" srcId="{5667DB6C-E90F-44DB-BFD7-8570D48D28D4}" destId="{F2E81385-B138-4A59-9452-A3C9AC4F2012}" srcOrd="3" destOrd="0" presId="urn:microsoft.com/office/officeart/2017/3/layout/HorizontalLabelsTimeline"/>
    <dgm:cxn modelId="{F4686330-D4C5-4698-8BC6-EF28FB9176C1}" type="presParOf" srcId="{5667DB6C-E90F-44DB-BFD7-8570D48D28D4}" destId="{00C34F8E-67EA-485C-B754-5C6C9BC871C5}" srcOrd="4" destOrd="0" presId="urn:microsoft.com/office/officeart/2017/3/layout/HorizontalLabelsTimeline"/>
    <dgm:cxn modelId="{FA06019D-A6EE-447A-894D-5FBD4FB143DA}" type="presParOf" srcId="{4C5F54B5-504F-4069-AF1D-9A370FBD268C}" destId="{E2C470F7-A894-4A64-A64E-235B0E510421}" srcOrd="9" destOrd="0" presId="urn:microsoft.com/office/officeart/2017/3/layout/HorizontalLabelsTimeline"/>
    <dgm:cxn modelId="{779E8BAE-E165-44A0-8F61-F1D6F07BA6D3}" type="presParOf" srcId="{4C5F54B5-504F-4069-AF1D-9A370FBD268C}" destId="{6AA3FB3F-E213-4147-93D1-22B952CDFE17}" srcOrd="10"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11" destOrd="0" presId="urn:microsoft.com/office/officeart/2017/3/layout/HorizontalLabelsTimeline"/>
    <dgm:cxn modelId="{DA1E98F3-DEEF-449E-A505-7BE8E77DC666}" type="presParOf" srcId="{4C5F54B5-504F-4069-AF1D-9A370FBD268C}" destId="{CB500B18-4CCC-44D0-A7EE-E63EC340604C}" srcOrd="12"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2DC4903D-31E8-4ED6-875F-63877788B702}">
      <dgm:prSet phldrT="[Text]" custT="1"/>
      <dgm:spPr>
        <a:solidFill>
          <a:schemeClr val="accent2"/>
        </a:solidFill>
        <a:ln>
          <a:noFill/>
        </a:ln>
      </dgm:spPr>
      <dgm:t>
        <a:bodyPr/>
        <a:lstStyle/>
        <a:p>
          <a:pPr>
            <a:defRPr b="1"/>
          </a:pPr>
          <a:r>
            <a:rPr lang="en-US" sz="1000" dirty="0">
              <a:latin typeface="+mj-lt"/>
            </a:rPr>
            <a:t>1993</a:t>
          </a:r>
        </a:p>
      </dgm:t>
    </dgm:pt>
    <dgm:pt modelId="{A18F8C20-9A13-44DB-9E45-C2DE49ACE5D9}" type="parTrans" cxnId="{A319CB69-6926-431D-A805-EACBFA83FA66}">
      <dgm:prSet/>
      <dgm:spPr/>
      <dgm:t>
        <a:bodyPr/>
        <a:lstStyle/>
        <a:p>
          <a:endParaRPr lang="en-US" sz="900"/>
        </a:p>
      </dgm:t>
    </dgm:pt>
    <dgm:pt modelId="{EBFDEA83-93E5-4D72-A672-078838B258F5}" type="sibTrans" cxnId="{A319CB69-6926-431D-A805-EACBFA83FA66}">
      <dgm:prSet/>
      <dgm:spPr/>
      <dgm:t>
        <a:bodyPr/>
        <a:lstStyle/>
        <a:p>
          <a:endParaRPr lang="en-US" sz="900"/>
        </a:p>
      </dgm:t>
    </dgm:pt>
    <dgm:pt modelId="{A9FB790A-3E33-4887-962E-7206A01AD84F}">
      <dgm:prSet phldrT="[Text]" custT="1"/>
      <dgm:spPr>
        <a:solidFill>
          <a:schemeClr val="accent4">
            <a:alpha val="90000"/>
          </a:schemeClr>
        </a:solidFill>
        <a:ln>
          <a:noFill/>
        </a:ln>
      </dgm:spPr>
      <dgm: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R is released</a:t>
          </a:r>
        </a:p>
      </dgm:t>
    </dgm:pt>
    <dgm:pt modelId="{2E34BE83-4A83-4B5F-8976-D4AC57FE5007}" type="parTrans" cxnId="{607143D0-C26B-448B-8E8C-A8A46198F0C6}">
      <dgm:prSet/>
      <dgm:spPr/>
      <dgm:t>
        <a:bodyPr/>
        <a:lstStyle/>
        <a:p>
          <a:endParaRPr lang="en-US" sz="900"/>
        </a:p>
      </dgm:t>
    </dgm:pt>
    <dgm:pt modelId="{A18338C2-0675-4B1C-898F-3D939F41C34C}" type="sibTrans" cxnId="{607143D0-C26B-448B-8E8C-A8A46198F0C6}">
      <dgm:prSet/>
      <dgm:spPr/>
      <dgm:t>
        <a:bodyPr/>
        <a:lstStyle/>
        <a:p>
          <a:endParaRPr lang="en-US" sz="900"/>
        </a:p>
      </dgm:t>
    </dgm:pt>
    <dgm:pt modelId="{8A93A940-284B-49B0-9D89-5FA2B3B3C7E5}">
      <dgm:prSet phldrT="[Text]" custT="1"/>
      <dgm:spPr>
        <a:solidFill>
          <a:schemeClr val="accent2"/>
        </a:solidFill>
        <a:ln>
          <a:noFill/>
        </a:ln>
      </dgm:spPr>
      <dgm:t>
        <a:bodyPr/>
        <a:lstStyle/>
        <a:p>
          <a:pPr>
            <a:defRPr b="1"/>
          </a:pPr>
          <a:r>
            <a:rPr lang="en-US" sz="1000" dirty="0">
              <a:latin typeface="+mj-lt"/>
            </a:rPr>
            <a:t>2002</a:t>
          </a:r>
        </a:p>
      </dgm:t>
    </dgm:pt>
    <dgm:pt modelId="{CD96219D-3688-4138-ACC9-901ED9FEACCC}" type="parTrans" cxnId="{982D7B44-1518-4DD0-82D4-8A3901DD95E9}">
      <dgm:prSet/>
      <dgm:spPr/>
      <dgm:t>
        <a:bodyPr/>
        <a:lstStyle/>
        <a:p>
          <a:endParaRPr lang="en-US" sz="900"/>
        </a:p>
      </dgm:t>
    </dgm:pt>
    <dgm:pt modelId="{E0447E4A-3C15-4884-AEBE-804149EBD331}" type="sibTrans" cxnId="{982D7B44-1518-4DD0-82D4-8A3901DD95E9}">
      <dgm:prSet/>
      <dgm:spPr/>
      <dgm:t>
        <a:bodyPr/>
        <a:lstStyle/>
        <a:p>
          <a:endParaRPr lang="en-US" sz="900"/>
        </a:p>
      </dgm:t>
    </dgm:pt>
    <dgm:pt modelId="{6BA5F3BE-D53A-42E0-A7FE-674B99BD07E6}">
      <dgm:prSet phldrT="[Text]" custT="1"/>
      <dgm:spPr>
        <a:solidFill>
          <a:schemeClr val="accent4">
            <a:alpha val="90000"/>
          </a:schemeClr>
        </a:solidFill>
        <a:ln>
          <a:noFill/>
        </a:ln>
      </dgm:spPr>
      <dgm: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Brad Pitt stars in </a:t>
          </a:r>
          <a:r>
            <a:rPr lang="en-US" sz="1100" b="1" i="1" kern="1200" dirty="0">
              <a:solidFill>
                <a:schemeClr val="tx1"/>
              </a:solidFill>
              <a:latin typeface="+mn-lt"/>
              <a:ea typeface="+mn-ea"/>
              <a:cs typeface="+mn-cs"/>
            </a:rPr>
            <a:t>Moneyball</a:t>
          </a:r>
        </a:p>
      </dgm:t>
    </dgm:pt>
    <dgm:pt modelId="{9484BBA1-86EE-4AA2-B94A-A26EED0EFB1E}" type="parTrans" cxnId="{6AEB3B94-8522-4F42-A6BC-BC55C5AED92F}">
      <dgm:prSet/>
      <dgm:spPr/>
      <dgm:t>
        <a:bodyPr/>
        <a:lstStyle/>
        <a:p>
          <a:endParaRPr lang="en-US" sz="900"/>
        </a:p>
      </dgm:t>
    </dgm:pt>
    <dgm:pt modelId="{48C67DB7-8AA6-454C-83AE-A16B3B9F45FF}" type="sibTrans" cxnId="{6AEB3B94-8522-4F42-A6BC-BC55C5AED92F}">
      <dgm:prSet/>
      <dgm:spPr/>
      <dgm:t>
        <a:bodyPr/>
        <a:lstStyle/>
        <a:p>
          <a:endParaRPr lang="en-US" sz="900"/>
        </a:p>
      </dgm:t>
    </dgm:pt>
    <dgm:pt modelId="{454D56AF-0D14-43A4-A4AA-2274946C5116}">
      <dgm:prSet custT="1"/>
      <dgm:spPr>
        <a:solidFill>
          <a:schemeClr val="accent2"/>
        </a:solidFill>
        <a:ln>
          <a:noFill/>
        </a:ln>
      </dgm:spPr>
      <dgm:t>
        <a:bodyPr/>
        <a:lstStyle/>
        <a:p>
          <a:pPr>
            <a:defRPr b="1"/>
          </a:pPr>
          <a:r>
            <a:rPr lang="en-US" sz="1000" dirty="0">
              <a:latin typeface="+mj-lt"/>
            </a:rPr>
            <a:t>1944</a:t>
          </a:r>
        </a:p>
      </dgm:t>
    </dgm:pt>
    <dgm:pt modelId="{340931FA-0A09-49B9-99A7-6650F93FDC08}" type="parTrans" cxnId="{5A3B2130-5035-4E61-92B1-343AA432C9DF}">
      <dgm:prSet/>
      <dgm:spPr/>
      <dgm:t>
        <a:bodyPr/>
        <a:lstStyle/>
        <a:p>
          <a:endParaRPr lang="en-US" sz="900"/>
        </a:p>
      </dgm:t>
    </dgm:pt>
    <dgm:pt modelId="{511F28C0-50D9-4CBB-862C-2AD0ACC17105}" type="sibTrans" cxnId="{5A3B2130-5035-4E61-92B1-343AA432C9DF}">
      <dgm:prSet/>
      <dgm:spPr/>
      <dgm:t>
        <a:bodyPr/>
        <a:lstStyle/>
        <a:p>
          <a:endParaRPr lang="en-US" sz="900"/>
        </a:p>
      </dgm:t>
    </dgm:pt>
    <dgm:pt modelId="{A7F4784E-75AE-4F03-B342-C71355D1ACCF}">
      <dgm:prSet custT="1"/>
      <dgm:spPr>
        <a:solidFill>
          <a:schemeClr val="accent2"/>
        </a:solidFill>
        <a:ln>
          <a:noFill/>
        </a:ln>
      </dgm:spPr>
      <dgm:t>
        <a:bodyPr/>
        <a:lstStyle/>
        <a:p>
          <a:pPr>
            <a:defRPr b="1"/>
          </a:pPr>
          <a:r>
            <a:rPr lang="en-US" sz="1000" dirty="0">
              <a:latin typeface="+mj-lt"/>
            </a:rPr>
            <a:t>1950</a:t>
          </a:r>
        </a:p>
      </dgm:t>
    </dgm:pt>
    <dgm:pt modelId="{E8170CB0-7D27-4024-BF4D-F79F86202313}" type="parTrans" cxnId="{33DFDD33-182D-44AF-9877-B1DCECE3CC9D}">
      <dgm:prSet/>
      <dgm:spPr/>
      <dgm:t>
        <a:bodyPr/>
        <a:lstStyle/>
        <a:p>
          <a:endParaRPr lang="en-US" sz="900"/>
        </a:p>
      </dgm:t>
    </dgm:pt>
    <dgm:pt modelId="{3078DB00-0C2A-4587-8661-74E5E36CBCA7}" type="sibTrans" cxnId="{33DFDD33-182D-44AF-9877-B1DCECE3CC9D}">
      <dgm:prSet/>
      <dgm:spPr/>
      <dgm:t>
        <a:bodyPr/>
        <a:lstStyle/>
        <a:p>
          <a:endParaRPr lang="en-US" sz="900"/>
        </a:p>
      </dgm:t>
    </dgm:pt>
    <dgm:pt modelId="{A59C9EB4-4836-41EA-88FC-E68E29755DEF}">
      <dgm:prSet custT="1"/>
      <dgm:spPr>
        <a:solidFill>
          <a:schemeClr val="accent2"/>
        </a:solidFill>
        <a:ln>
          <a:noFill/>
        </a:ln>
      </dgm:spPr>
      <dgm:t>
        <a:bodyPr/>
        <a:lstStyle/>
        <a:p>
          <a:pPr>
            <a:defRPr b="1"/>
          </a:pPr>
          <a:r>
            <a:rPr lang="en-US" sz="1000" dirty="0">
              <a:latin typeface="+mj-lt"/>
            </a:rPr>
            <a:t>1977</a:t>
          </a:r>
        </a:p>
      </dgm:t>
    </dgm:pt>
    <dgm:pt modelId="{C486CA18-5D6B-49AD-B92C-52313E993EC5}" type="parTrans" cxnId="{C2A8B52A-540B-46B5-A43B-27FAF06A13EF}">
      <dgm:prSet/>
      <dgm:spPr/>
      <dgm:t>
        <a:bodyPr/>
        <a:lstStyle/>
        <a:p>
          <a:endParaRPr lang="en-US" sz="900"/>
        </a:p>
      </dgm:t>
    </dgm:pt>
    <dgm:pt modelId="{62C75627-0A71-4E35-B62B-749D8AB3C189}" type="sibTrans" cxnId="{C2A8B52A-540B-46B5-A43B-27FAF06A13EF}">
      <dgm:prSet/>
      <dgm:spPr/>
      <dgm:t>
        <a:bodyPr/>
        <a:lstStyle/>
        <a:p>
          <a:endParaRPr lang="en-US" sz="900"/>
        </a:p>
      </dgm:t>
    </dgm:pt>
    <dgm:pt modelId="{3280BE73-5C4D-4941-9102-E5930904556F}">
      <dgm:prSet custT="1"/>
      <dgm:spPr>
        <a:solidFill>
          <a:schemeClr val="accent4">
            <a:alpha val="90000"/>
          </a:schemeClr>
        </a:solidFill>
        <a:ln>
          <a:noFill/>
        </a:ln>
      </dgm:spPr>
      <dgm: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Serial numbers on tanks are used to predict the magnitude of a German attack</a:t>
          </a:r>
        </a:p>
      </dgm:t>
    </dgm:pt>
    <dgm:pt modelId="{596FE3BE-79D4-47E4-8416-EDF8385B1DE9}" type="parTrans" cxnId="{B9B38C7F-D679-4A39-B742-6501D3961044}">
      <dgm:prSet/>
      <dgm:spPr/>
      <dgm:t>
        <a:bodyPr/>
        <a:lstStyle/>
        <a:p>
          <a:endParaRPr lang="en-US" sz="900"/>
        </a:p>
      </dgm:t>
    </dgm:pt>
    <dgm:pt modelId="{8E22D1FB-CF90-47F0-B06E-C66C75D54226}" type="sibTrans" cxnId="{B9B38C7F-D679-4A39-B742-6501D3961044}">
      <dgm:prSet/>
      <dgm:spPr/>
      <dgm:t>
        <a:bodyPr/>
        <a:lstStyle/>
        <a:p>
          <a:endParaRPr lang="en-US" sz="900"/>
        </a:p>
      </dgm:t>
    </dgm:pt>
    <dgm:pt modelId="{47BE8E0B-496B-44FC-825E-C2A10D821DC9}">
      <dgm:prSet custT="1"/>
      <dgm:spPr>
        <a:solidFill>
          <a:schemeClr val="accent4">
            <a:alpha val="90000"/>
          </a:schemeClr>
        </a:solidFill>
        <a:ln>
          <a:noFill/>
        </a:ln>
      </dgm:spPr>
      <dgm: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Bayes theorem is used to crack the Enigma code</a:t>
          </a:r>
        </a:p>
      </dgm:t>
    </dgm:pt>
    <dgm:pt modelId="{26C37286-A207-4C3A-8F03-B64C4EB72DB8}" type="parTrans" cxnId="{47F4D29A-7D65-4C2F-8677-61780F0F1118}">
      <dgm:prSet/>
      <dgm:spPr/>
      <dgm:t>
        <a:bodyPr/>
        <a:lstStyle/>
        <a:p>
          <a:endParaRPr lang="en-US" sz="900"/>
        </a:p>
      </dgm:t>
    </dgm:pt>
    <dgm:pt modelId="{258C30B8-1EDE-458F-9BAB-BD0E5C8E1BF9}" type="sibTrans" cxnId="{47F4D29A-7D65-4C2F-8677-61780F0F1118}">
      <dgm:prSet/>
      <dgm:spPr/>
      <dgm:t>
        <a:bodyPr/>
        <a:lstStyle/>
        <a:p>
          <a:endParaRPr lang="en-US" sz="900"/>
        </a:p>
      </dgm:t>
    </dgm:pt>
    <dgm:pt modelId="{1827863D-2FA1-48D1-81C4-0E7D31ADB47E}">
      <dgm:prSet custT="1"/>
      <dgm:spPr>
        <a:solidFill>
          <a:schemeClr val="accent4">
            <a:alpha val="90000"/>
          </a:schemeClr>
        </a:solidFill>
        <a:ln>
          <a:noFill/>
        </a:ln>
      </dgm:spPr>
      <dgm: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Cigarette smoking and lung cancer are linked</a:t>
          </a:r>
          <a:endParaRPr lang="en-US" sz="1100" i="1" kern="1200" dirty="0">
            <a:solidFill>
              <a:srgbClr val="454D55"/>
            </a:solidFill>
            <a:latin typeface="+mn-lt"/>
            <a:ea typeface="+mn-ea"/>
            <a:cs typeface="+mn-cs"/>
          </a:endParaRPr>
        </a:p>
      </dgm:t>
    </dgm:pt>
    <dgm:pt modelId="{B426C98F-7250-4E9E-84CB-E9FC83F8CB06}" type="parTrans" cxnId="{7749B4AD-5089-49E7-8F6B-1B2382C9B50E}">
      <dgm:prSet/>
      <dgm:spPr/>
      <dgm:t>
        <a:bodyPr/>
        <a:lstStyle/>
        <a:p>
          <a:endParaRPr lang="en-US" sz="900"/>
        </a:p>
      </dgm:t>
    </dgm:pt>
    <dgm:pt modelId="{D0D7EB30-49F6-43D6-AF40-1B9302B3ADF0}" type="sibTrans" cxnId="{7749B4AD-5089-49E7-8F6B-1B2382C9B50E}">
      <dgm:prSet/>
      <dgm:spPr/>
      <dgm:t>
        <a:bodyPr/>
        <a:lstStyle/>
        <a:p>
          <a:endParaRPr lang="en-US" sz="900"/>
        </a:p>
      </dgm:t>
    </dgm:pt>
    <dgm:pt modelId="{CF564C6C-7771-4FD5-B851-B5B84730268F}">
      <dgm:prSet custT="1"/>
      <dgm:spPr>
        <a:solidFill>
          <a:schemeClr val="accent4">
            <a:alpha val="90000"/>
          </a:schemeClr>
        </a:solidFill>
        <a:ln>
          <a:noFill/>
        </a:ln>
      </dgm:spPr>
      <dgm: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First Box and Whiskers diagrams are made</a:t>
          </a:r>
        </a:p>
      </dgm:t>
    </dgm:pt>
    <dgm:pt modelId="{5A57A755-D716-4DC9-9A51-20693042AFC8}" type="parTrans" cxnId="{5F80C7E1-A7BD-418E-A665-3DAF3DEDF5A4}">
      <dgm:prSet/>
      <dgm:spPr/>
      <dgm:t>
        <a:bodyPr/>
        <a:lstStyle/>
        <a:p>
          <a:endParaRPr lang="en-US" sz="900"/>
        </a:p>
      </dgm:t>
    </dgm:pt>
    <dgm:pt modelId="{024A7FBC-BB10-4242-BAF3-82678A4C13DA}" type="sibTrans" cxnId="{5F80C7E1-A7BD-418E-A665-3DAF3DEDF5A4}">
      <dgm:prSet/>
      <dgm:spPr/>
      <dgm:t>
        <a:bodyPr/>
        <a:lstStyle/>
        <a:p>
          <a:endParaRPr lang="en-US" sz="900"/>
        </a:p>
      </dgm:t>
    </dgm:pt>
    <dgm:pt modelId="{F01D5F9E-ABC5-4560-ACB4-E6CFBC60BFF2}">
      <dgm:prSet custT="1"/>
      <dgm:spPr>
        <a:solidFill>
          <a:schemeClr val="accent2"/>
        </a:solidFill>
        <a:ln>
          <a:noFill/>
        </a:ln>
      </dgm:spPr>
      <dgm:t>
        <a:bodyPr/>
        <a:lstStyle/>
        <a:p>
          <a:pPr>
            <a:defRPr b="1"/>
          </a:pPr>
          <a:r>
            <a:rPr lang="en-US" sz="1000" dirty="0">
              <a:latin typeface="+mj-lt"/>
            </a:rPr>
            <a:t>1940-1945</a:t>
          </a:r>
        </a:p>
      </dgm:t>
    </dgm:pt>
    <dgm:pt modelId="{36ABC0D0-B41E-401C-840C-2AFBE73989B4}" type="sibTrans" cxnId="{4B61AF65-3991-4A24-9475-D4AA0127738F}">
      <dgm:prSet/>
      <dgm:spPr/>
      <dgm:t>
        <a:bodyPr/>
        <a:lstStyle/>
        <a:p>
          <a:endParaRPr lang="en-US" sz="900"/>
        </a:p>
      </dgm:t>
    </dgm:pt>
    <dgm:pt modelId="{FEAC3315-4B36-4E3C-89B3-70A50C7F13CC}" type="parTrans" cxnId="{4B61AF65-3991-4A24-9475-D4AA0127738F}">
      <dgm:prSet/>
      <dgm:spPr/>
      <dgm:t>
        <a:bodyPr/>
        <a:lstStyle/>
        <a:p>
          <a:endParaRPr lang="en-US" sz="900"/>
        </a:p>
      </dgm:t>
    </dgm:pt>
    <dgm:pt modelId="{245E128E-7700-4C91-9411-CDD1DCA94D67}">
      <dgm:prSet phldrT="[Text]" custT="1"/>
      <dgm:spPr>
        <a:solidFill>
          <a:schemeClr val="accent4">
            <a:alpha val="90000"/>
          </a:schemeClr>
        </a:solidFill>
        <a:ln>
          <a:noFill/>
        </a:ln>
      </dgm:spPr>
      <dgm:t>
        <a:bodyPr/>
        <a:lstStyle/>
        <a:p>
          <a:pPr algn="ctr"/>
          <a:r>
            <a:rPr lang="en-US" sz="1100" b="1" i="0" kern="1200" dirty="0">
              <a:solidFill>
                <a:schemeClr val="tx1"/>
              </a:solidFill>
              <a:latin typeface="+mn-lt"/>
              <a:ea typeface="+mn-ea"/>
              <a:cs typeface="+mn-cs"/>
            </a:rPr>
            <a:t>It is found that rare events follow the Poisson distribution</a:t>
          </a:r>
          <a:endParaRPr lang="en-US" sz="1100" i="1" kern="1200" dirty="0">
            <a:solidFill>
              <a:srgbClr val="454D55"/>
            </a:solidFill>
            <a:latin typeface="+mn-lt"/>
            <a:ea typeface="+mn-ea"/>
            <a:cs typeface="+mn-cs"/>
          </a:endParaRPr>
        </a:p>
      </dgm:t>
    </dgm:pt>
    <dgm:pt modelId="{4963BA97-D4C5-477B-9B0D-68DB38F61579}" type="sibTrans" cxnId="{68D35F9D-DABF-4E5A-94D4-F988D8E84907}">
      <dgm:prSet/>
      <dgm:spPr/>
      <dgm:t>
        <a:bodyPr/>
        <a:lstStyle/>
        <a:p>
          <a:endParaRPr lang="en-US" sz="900"/>
        </a:p>
      </dgm:t>
    </dgm:pt>
    <dgm:pt modelId="{B4D95EBA-0423-4AFA-B379-E030341B1F23}" type="parTrans" cxnId="{68D35F9D-DABF-4E5A-94D4-F988D8E84907}">
      <dgm:prSet/>
      <dgm:spPr/>
      <dgm:t>
        <a:bodyPr/>
        <a:lstStyle/>
        <a:p>
          <a:endParaRPr lang="en-US" sz="900"/>
        </a:p>
      </dgm:t>
    </dgm:pt>
    <dgm:pt modelId="{D423FB80-F2BD-4DDE-80B1-76F84FE09A02}">
      <dgm:prSet phldrT="[Text]" custT="1"/>
      <dgm:spPr>
        <a:solidFill>
          <a:schemeClr val="accent2"/>
        </a:solidFill>
        <a:ln>
          <a:noFill/>
        </a:ln>
      </dgm:spPr>
      <dgm:t>
        <a:bodyPr/>
        <a:lstStyle/>
        <a:p>
          <a:pPr>
            <a:defRPr b="1"/>
          </a:pPr>
          <a:r>
            <a:rPr lang="en-US" sz="1000" dirty="0">
              <a:latin typeface="+mj-lt"/>
            </a:rPr>
            <a:t>1898</a:t>
          </a:r>
        </a:p>
      </dgm:t>
    </dgm:pt>
    <dgm:pt modelId="{EBE862E1-9761-4AA7-AA00-BD79FA3B27DD}" type="sibTrans" cxnId="{5BF3B7B1-A779-4E2D-8625-77DE0CA38FEE}">
      <dgm:prSet/>
      <dgm:spPr/>
      <dgm:t>
        <a:bodyPr/>
        <a:lstStyle/>
        <a:p>
          <a:endParaRPr lang="en-US" sz="900"/>
        </a:p>
      </dgm:t>
    </dgm:pt>
    <dgm:pt modelId="{9B1CA3FF-D252-4AF5-8F50-CFC93ACA9175}" type="parTrans" cxnId="{5BF3B7B1-A779-4E2D-8625-77DE0CA38FEE}">
      <dgm:prSet/>
      <dgm:spPr/>
      <dgm:t>
        <a:bodyPr/>
        <a:lstStyle/>
        <a:p>
          <a:endParaRPr lang="en-US" sz="900"/>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a:ln w="38100">
          <a:solidFill>
            <a:schemeClr val="bg2"/>
          </a:solidFill>
        </a:ln>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7">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7"/>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7"/>
      <dgm:spPr>
        <a:ln w="19050">
          <a:solidFill>
            <a:schemeClr val="bg2"/>
          </a:solidFill>
        </a:ln>
      </dgm:spPr>
    </dgm:pt>
    <dgm:pt modelId="{6D7F9BE3-3008-4E5E-96F3-C71D72649902}" type="pres">
      <dgm:prSet presAssocID="{D423FB80-F2BD-4DDE-80B1-76F84FE09A02}" presName="ConnectorPoint" presStyleLbl="node1" presStyleIdx="0" presStyleCnt="7"/>
      <dgm:spPr>
        <a:prstGeom prst="ellipse">
          <a:avLst/>
        </a:prstGeom>
        <a:solidFill>
          <a:schemeClr val="accent2"/>
        </a:solidFill>
        <a:ln w="6350" cap="flat" cmpd="sng" algn="ctr">
          <a:no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C7F26193-F277-4FC2-96E8-E896E5EFC9BC}" type="pres">
      <dgm:prSet presAssocID="{F01D5F9E-ABC5-4560-ACB4-E6CFBC60BFF2}" presName="composite" presStyleCnt="0"/>
      <dgm:spPr/>
    </dgm:pt>
    <dgm:pt modelId="{5C68C37A-C349-49AE-97A1-63D110D2C7D1}" type="pres">
      <dgm:prSet presAssocID="{F01D5F9E-ABC5-4560-ACB4-E6CFBC60BFF2}" presName="L1TextContainer" presStyleLbl="alignNode1" presStyleIdx="1" presStyleCnt="7">
        <dgm:presLayoutVars>
          <dgm:chMax val="1"/>
          <dgm:chPref val="1"/>
          <dgm:bulletEnabled val="1"/>
        </dgm:presLayoutVars>
      </dgm:prSet>
      <dgm:spPr/>
    </dgm:pt>
    <dgm:pt modelId="{3E3F09C6-0C94-40B1-A308-6929444363D4}" type="pres">
      <dgm:prSet presAssocID="{F01D5F9E-ABC5-4560-ACB4-E6CFBC60BFF2}" presName="L2TextContainerWrapper" presStyleCnt="0">
        <dgm:presLayoutVars>
          <dgm:bulletEnabled val="1"/>
        </dgm:presLayoutVars>
      </dgm:prSet>
      <dgm:spPr/>
    </dgm:pt>
    <dgm:pt modelId="{A01D9671-7007-4F3F-98D6-A9730C5B45E4}" type="pres">
      <dgm:prSet presAssocID="{F01D5F9E-ABC5-4560-ACB4-E6CFBC60BFF2}" presName="L2TextContainer" presStyleLbl="bgAccFollowNode1" presStyleIdx="1" presStyleCnt="7"/>
      <dgm:spPr/>
    </dgm:pt>
    <dgm:pt modelId="{65C95A24-31B5-46D2-BCB4-07372ABDD6F2}" type="pres">
      <dgm:prSet presAssocID="{F01D5F9E-ABC5-4560-ACB4-E6CFBC60BFF2}" presName="FlexibleEmptyPlaceHolder" presStyleCnt="0"/>
      <dgm:spPr/>
    </dgm:pt>
    <dgm:pt modelId="{D4347EDB-4883-4C4B-A672-6266C9702B5A}" type="pres">
      <dgm:prSet presAssocID="{F01D5F9E-ABC5-4560-ACB4-E6CFBC60BFF2}" presName="ConnectLine" presStyleLbl="sibTrans1D1" presStyleIdx="1" presStyleCnt="7"/>
      <dgm:spPr>
        <a:ln w="19050">
          <a:solidFill>
            <a:schemeClr val="bg2"/>
          </a:solidFill>
        </a:ln>
      </dgm:spPr>
    </dgm:pt>
    <dgm:pt modelId="{D10813CD-B7B7-4CC7-9B2D-B5AE3D30A4DA}" type="pres">
      <dgm:prSet presAssocID="{F01D5F9E-ABC5-4560-ACB4-E6CFBC60BFF2}" presName="ConnectorPoint" presStyleLbl="node1" presStyleIdx="1" presStyleCnt="7"/>
      <dgm:spPr>
        <a:prstGeom prst="ellipse">
          <a:avLst/>
        </a:prstGeom>
        <a:solidFill>
          <a:schemeClr val="accent2"/>
        </a:solidFill>
        <a:ln w="6350" cap="flat" cmpd="sng" algn="ctr">
          <a:noFill/>
          <a:prstDash val="solid"/>
          <a:miter lim="800000"/>
        </a:ln>
        <a:effectLst/>
      </dgm:spPr>
    </dgm:pt>
    <dgm:pt modelId="{143FACBA-FB69-402B-8D92-68DCE90EA86A}" type="pres">
      <dgm:prSet presAssocID="{F01D5F9E-ABC5-4560-ACB4-E6CFBC60BFF2}" presName="EmptyPlaceHolder" presStyleCnt="0"/>
      <dgm:spPr/>
    </dgm:pt>
    <dgm:pt modelId="{0587E036-7F91-482C-9B0A-860FD4CCD0E2}" type="pres">
      <dgm:prSet presAssocID="{36ABC0D0-B41E-401C-840C-2AFBE73989B4}" presName="spaceBetweenRectangles" presStyleCnt="0"/>
      <dgm:spPr/>
    </dgm:pt>
    <dgm:pt modelId="{795AD8F1-7B20-410C-90F4-2E04F4F4C93D}" type="pres">
      <dgm:prSet presAssocID="{454D56AF-0D14-43A4-A4AA-2274946C5116}" presName="composite" presStyleCnt="0"/>
      <dgm:spPr/>
    </dgm:pt>
    <dgm:pt modelId="{C5503B6E-C1DB-44F5-ABB8-38EF445ED1E8}" type="pres">
      <dgm:prSet presAssocID="{454D56AF-0D14-43A4-A4AA-2274946C5116}" presName="L1TextContainer" presStyleLbl="alignNode1" presStyleIdx="2" presStyleCnt="7">
        <dgm:presLayoutVars>
          <dgm:chMax val="1"/>
          <dgm:chPref val="1"/>
          <dgm:bulletEnabled val="1"/>
        </dgm:presLayoutVars>
      </dgm:prSet>
      <dgm:spPr/>
    </dgm:pt>
    <dgm:pt modelId="{FD7DE90B-3DDE-4250-BB93-6AFB95DB30C9}" type="pres">
      <dgm:prSet presAssocID="{454D56AF-0D14-43A4-A4AA-2274946C5116}" presName="L2TextContainerWrapper" presStyleCnt="0">
        <dgm:presLayoutVars>
          <dgm:bulletEnabled val="1"/>
        </dgm:presLayoutVars>
      </dgm:prSet>
      <dgm:spPr/>
    </dgm:pt>
    <dgm:pt modelId="{04897CD2-CF6F-4A55-8E79-1E7393B07B06}" type="pres">
      <dgm:prSet presAssocID="{454D56AF-0D14-43A4-A4AA-2274946C5116}" presName="L2TextContainer" presStyleLbl="bgAccFollowNode1" presStyleIdx="2" presStyleCnt="7"/>
      <dgm:spPr/>
    </dgm:pt>
    <dgm:pt modelId="{30F499EF-86B9-43D4-9E36-2ADCD18D3C55}" type="pres">
      <dgm:prSet presAssocID="{454D56AF-0D14-43A4-A4AA-2274946C5116}" presName="FlexibleEmptyPlaceHolder" presStyleCnt="0"/>
      <dgm:spPr/>
    </dgm:pt>
    <dgm:pt modelId="{73ACB8E4-FFC1-49E5-BB46-1EBD63F3BF67}" type="pres">
      <dgm:prSet presAssocID="{454D56AF-0D14-43A4-A4AA-2274946C5116}" presName="ConnectLine" presStyleLbl="sibTrans1D1" presStyleIdx="2" presStyleCnt="7"/>
      <dgm:spPr>
        <a:ln w="19050">
          <a:solidFill>
            <a:schemeClr val="bg2"/>
          </a:solidFill>
        </a:ln>
      </dgm:spPr>
    </dgm:pt>
    <dgm:pt modelId="{FE89438A-B301-4219-9492-D30967496E8F}" type="pres">
      <dgm:prSet presAssocID="{454D56AF-0D14-43A4-A4AA-2274946C5116}" presName="ConnectorPoint" presStyleLbl="node1" presStyleIdx="2" presStyleCnt="7"/>
      <dgm:spPr>
        <a:prstGeom prst="ellipse">
          <a:avLst/>
        </a:prstGeom>
        <a:solidFill>
          <a:schemeClr val="accent2"/>
        </a:solidFill>
        <a:ln w="6350" cap="flat" cmpd="sng" algn="ctr">
          <a:noFill/>
          <a:prstDash val="solid"/>
          <a:miter lim="800000"/>
        </a:ln>
        <a:effectLst/>
      </dgm:spPr>
    </dgm:pt>
    <dgm:pt modelId="{80E00C49-A058-42B1-B4A9-8FC8989D4F58}" type="pres">
      <dgm:prSet presAssocID="{454D56AF-0D14-43A4-A4AA-2274946C5116}" presName="EmptyPlaceHolder" presStyleCnt="0"/>
      <dgm:spPr/>
    </dgm:pt>
    <dgm:pt modelId="{396E0C2C-79C3-4FCA-B5E5-8B3C2758C30F}" type="pres">
      <dgm:prSet presAssocID="{511F28C0-50D9-4CBB-862C-2AD0ACC17105}" presName="spaceBetweenRectangles" presStyleCnt="0"/>
      <dgm:spPr/>
    </dgm:pt>
    <dgm:pt modelId="{866B658A-D972-4AD8-A7E6-4082FD2CB001}" type="pres">
      <dgm:prSet presAssocID="{A7F4784E-75AE-4F03-B342-C71355D1ACCF}" presName="composite" presStyleCnt="0"/>
      <dgm:spPr/>
    </dgm:pt>
    <dgm:pt modelId="{CBCB6B30-5D46-4B19-B9DE-C0B7FB057712}" type="pres">
      <dgm:prSet presAssocID="{A7F4784E-75AE-4F03-B342-C71355D1ACCF}" presName="L1TextContainer" presStyleLbl="alignNode1" presStyleIdx="3" presStyleCnt="7">
        <dgm:presLayoutVars>
          <dgm:chMax val="1"/>
          <dgm:chPref val="1"/>
          <dgm:bulletEnabled val="1"/>
        </dgm:presLayoutVars>
      </dgm:prSet>
      <dgm:spPr/>
    </dgm:pt>
    <dgm:pt modelId="{746F6004-1265-4B16-B698-179F0477DB3D}" type="pres">
      <dgm:prSet presAssocID="{A7F4784E-75AE-4F03-B342-C71355D1ACCF}" presName="L2TextContainerWrapper" presStyleCnt="0">
        <dgm:presLayoutVars>
          <dgm:bulletEnabled val="1"/>
        </dgm:presLayoutVars>
      </dgm:prSet>
      <dgm:spPr/>
    </dgm:pt>
    <dgm:pt modelId="{95B1E40E-26D9-44C8-A99F-14EA44505DF3}" type="pres">
      <dgm:prSet presAssocID="{A7F4784E-75AE-4F03-B342-C71355D1ACCF}" presName="L2TextContainer" presStyleLbl="bgAccFollowNode1" presStyleIdx="3" presStyleCnt="7"/>
      <dgm:spPr/>
    </dgm:pt>
    <dgm:pt modelId="{752FC6D6-93A6-414C-B65D-6F2858E07E0C}" type="pres">
      <dgm:prSet presAssocID="{A7F4784E-75AE-4F03-B342-C71355D1ACCF}" presName="FlexibleEmptyPlaceHolder" presStyleCnt="0"/>
      <dgm:spPr/>
    </dgm:pt>
    <dgm:pt modelId="{BBBD3B06-9C30-48DB-A77E-5A358B1C6E78}" type="pres">
      <dgm:prSet presAssocID="{A7F4784E-75AE-4F03-B342-C71355D1ACCF}" presName="ConnectLine" presStyleLbl="sibTrans1D1" presStyleIdx="3" presStyleCnt="7"/>
      <dgm:spPr>
        <a:ln w="19050">
          <a:solidFill>
            <a:schemeClr val="bg2"/>
          </a:solidFill>
        </a:ln>
      </dgm:spPr>
    </dgm:pt>
    <dgm:pt modelId="{C574381E-6C24-436D-B265-4BCFEFA46591}" type="pres">
      <dgm:prSet presAssocID="{A7F4784E-75AE-4F03-B342-C71355D1ACCF}" presName="ConnectorPoint" presStyleLbl="node1" presStyleIdx="3" presStyleCnt="7"/>
      <dgm:spPr>
        <a:prstGeom prst="ellipse">
          <a:avLst/>
        </a:prstGeom>
        <a:solidFill>
          <a:schemeClr val="accent2"/>
        </a:solidFill>
        <a:ln w="6350" cap="flat" cmpd="sng" algn="ctr">
          <a:noFill/>
          <a:prstDash val="solid"/>
          <a:miter lim="800000"/>
        </a:ln>
        <a:effectLst/>
      </dgm:spPr>
    </dgm:pt>
    <dgm:pt modelId="{CC7E7566-0B46-4E0A-B951-BFE404664D2C}" type="pres">
      <dgm:prSet presAssocID="{A7F4784E-75AE-4F03-B342-C71355D1ACCF}" presName="EmptyPlaceHolder" presStyleCnt="0"/>
      <dgm:spPr/>
    </dgm:pt>
    <dgm:pt modelId="{F50C4635-5C0A-4C07-B5AD-BABD96009847}" type="pres">
      <dgm:prSet presAssocID="{3078DB00-0C2A-4587-8661-74E5E36CBCA7}" presName="spaceBetweenRectangles" presStyleCnt="0"/>
      <dgm:spPr/>
    </dgm:pt>
    <dgm:pt modelId="{5667DB6C-E90F-44DB-BFD7-8570D48D28D4}" type="pres">
      <dgm:prSet presAssocID="{A59C9EB4-4836-41EA-88FC-E68E29755DEF}" presName="composite" presStyleCnt="0"/>
      <dgm:spPr/>
    </dgm:pt>
    <dgm:pt modelId="{88F6D506-033B-4CA4-9572-41E373A6B43C}" type="pres">
      <dgm:prSet presAssocID="{A59C9EB4-4836-41EA-88FC-E68E29755DEF}" presName="L1TextContainer" presStyleLbl="alignNode1" presStyleIdx="4" presStyleCnt="7">
        <dgm:presLayoutVars>
          <dgm:chMax val="1"/>
          <dgm:chPref val="1"/>
          <dgm:bulletEnabled val="1"/>
        </dgm:presLayoutVars>
      </dgm:prSet>
      <dgm:spPr/>
    </dgm:pt>
    <dgm:pt modelId="{E3303ED6-54B9-4518-AD7C-3197102106EF}" type="pres">
      <dgm:prSet presAssocID="{A59C9EB4-4836-41EA-88FC-E68E29755DEF}" presName="L2TextContainerWrapper" presStyleCnt="0">
        <dgm:presLayoutVars>
          <dgm:bulletEnabled val="1"/>
        </dgm:presLayoutVars>
      </dgm:prSet>
      <dgm:spPr/>
    </dgm:pt>
    <dgm:pt modelId="{FE14A9FC-66E7-4679-B63E-054F98E59204}" type="pres">
      <dgm:prSet presAssocID="{A59C9EB4-4836-41EA-88FC-E68E29755DEF}" presName="L2TextContainer" presStyleLbl="bgAccFollowNode1" presStyleIdx="4" presStyleCnt="7"/>
      <dgm:spPr/>
    </dgm:pt>
    <dgm:pt modelId="{8F1DAFAE-685A-4EC1-8FC0-2EE182F59B78}" type="pres">
      <dgm:prSet presAssocID="{A59C9EB4-4836-41EA-88FC-E68E29755DEF}" presName="FlexibleEmptyPlaceHolder" presStyleCnt="0"/>
      <dgm:spPr/>
    </dgm:pt>
    <dgm:pt modelId="{4702B22B-8EB6-4454-9F8E-9A963F32B8A1}" type="pres">
      <dgm:prSet presAssocID="{A59C9EB4-4836-41EA-88FC-E68E29755DEF}" presName="ConnectLine" presStyleLbl="sibTrans1D1" presStyleIdx="4" presStyleCnt="7"/>
      <dgm:spPr>
        <a:ln w="19050">
          <a:solidFill>
            <a:schemeClr val="bg2"/>
          </a:solidFill>
        </a:ln>
      </dgm:spPr>
    </dgm:pt>
    <dgm:pt modelId="{F2E81385-B138-4A59-9452-A3C9AC4F2012}" type="pres">
      <dgm:prSet presAssocID="{A59C9EB4-4836-41EA-88FC-E68E29755DEF}" presName="ConnectorPoint" presStyleLbl="node1" presStyleIdx="4" presStyleCnt="7"/>
      <dgm:spPr>
        <a:prstGeom prst="ellipse">
          <a:avLst/>
        </a:prstGeom>
        <a:solidFill>
          <a:schemeClr val="accent2"/>
        </a:solidFill>
        <a:ln w="6350" cap="flat" cmpd="sng" algn="ctr">
          <a:noFill/>
          <a:prstDash val="solid"/>
          <a:miter lim="800000"/>
        </a:ln>
        <a:effectLst/>
      </dgm:spPr>
    </dgm:pt>
    <dgm:pt modelId="{00C34F8E-67EA-485C-B754-5C6C9BC871C5}" type="pres">
      <dgm:prSet presAssocID="{A59C9EB4-4836-41EA-88FC-E68E29755DEF}" presName="EmptyPlaceHolder" presStyleCnt="0"/>
      <dgm:spPr/>
    </dgm:pt>
    <dgm:pt modelId="{E2C470F7-A894-4A64-A64E-235B0E510421}" type="pres">
      <dgm:prSet presAssocID="{62C75627-0A71-4E35-B62B-749D8AB3C189}"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5" presStyleCnt="7">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5" presStyleCnt="7"/>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5" presStyleCnt="7"/>
      <dgm:spPr>
        <a:ln w="19050">
          <a:solidFill>
            <a:schemeClr val="bg2"/>
          </a:solidFill>
        </a:ln>
      </dgm:spPr>
    </dgm:pt>
    <dgm:pt modelId="{8E0947F0-E28B-4B2E-B1D6-BFEED1AF012B}" type="pres">
      <dgm:prSet presAssocID="{2DC4903D-31E8-4ED6-875F-63877788B702}" presName="ConnectorPoint" presStyleLbl="node1" presStyleIdx="5" presStyleCnt="7"/>
      <dgm:spPr>
        <a:prstGeom prst="ellipse">
          <a:avLst/>
        </a:prstGeom>
        <a:solidFill>
          <a:schemeClr val="accent2"/>
        </a:solidFill>
        <a:ln w="6350" cap="flat" cmpd="sng" algn="ctr">
          <a:no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6" presStyleCnt="7">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6" presStyleCnt="7"/>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6" presStyleCnt="7"/>
      <dgm:spPr>
        <a:ln w="19050">
          <a:solidFill>
            <a:schemeClr val="bg2"/>
          </a:solidFill>
        </a:ln>
      </dgm:spPr>
    </dgm:pt>
    <dgm:pt modelId="{53B98CC0-1029-46A6-8053-0933F88F7705}" type="pres">
      <dgm:prSet presAssocID="{8A93A940-284B-49B0-9D89-5FA2B3B3C7E5}" presName="ConnectorPoint" presStyleLbl="node1" presStyleIdx="6" presStyleCnt="7"/>
      <dgm:spPr>
        <a:prstGeom prst="ellipse">
          <a:avLst/>
        </a:prstGeom>
        <a:solidFill>
          <a:schemeClr val="accent2"/>
        </a:solidFill>
        <a:ln w="6350" cap="flat" cmpd="sng" algn="ctr">
          <a:noFill/>
          <a:prstDash val="solid"/>
          <a:miter lim="800000"/>
        </a:ln>
        <a:effectLst/>
      </dgm:spPr>
    </dgm:pt>
    <dgm:pt modelId="{ED7FD386-E91E-4500-9B1B-A5B2EA2DCD9E}" type="pres">
      <dgm:prSet presAssocID="{8A93A940-284B-49B0-9D89-5FA2B3B3C7E5}" presName="EmptyPlaceHolder" presStyleCnt="0"/>
      <dgm:spPr/>
    </dgm:pt>
  </dgm:ptLst>
  <dgm:cxnLst>
    <dgm:cxn modelId="{EADCFF1E-172D-4C2D-BDB4-9D2B19597296}" type="presOf" srcId="{47BE8E0B-496B-44FC-825E-C2A10D821DC9}" destId="{A01D9671-7007-4F3F-98D6-A9730C5B45E4}" srcOrd="0" destOrd="0" presId="urn:microsoft.com/office/officeart/2017/3/layout/HorizontalLabelsTimeline"/>
    <dgm:cxn modelId="{C2A8B52A-540B-46B5-A43B-27FAF06A13EF}" srcId="{FF3CD410-5E2E-4080-A893-907D31D22CB3}" destId="{A59C9EB4-4836-41EA-88FC-E68E29755DEF}" srcOrd="4" destOrd="0" parTransId="{C486CA18-5D6B-49AD-B92C-52313E993EC5}" sibTransId="{62C75627-0A71-4E35-B62B-749D8AB3C189}"/>
    <dgm:cxn modelId="{5A3B2130-5035-4E61-92B1-343AA432C9DF}" srcId="{FF3CD410-5E2E-4080-A893-907D31D22CB3}" destId="{454D56AF-0D14-43A4-A4AA-2274946C5116}" srcOrd="2" destOrd="0" parTransId="{340931FA-0A09-49B9-99A7-6650F93FDC08}" sibTransId="{511F28C0-50D9-4CBB-862C-2AD0ACC17105}"/>
    <dgm:cxn modelId="{33DFDD33-182D-44AF-9877-B1DCECE3CC9D}" srcId="{FF3CD410-5E2E-4080-A893-907D31D22CB3}" destId="{A7F4784E-75AE-4F03-B342-C71355D1ACCF}" srcOrd="3" destOrd="0" parTransId="{E8170CB0-7D27-4024-BF4D-F79F86202313}" sibTransId="{3078DB00-0C2A-4587-8661-74E5E36CBCA7}"/>
    <dgm:cxn modelId="{4F0EAB3D-D6DC-4270-A428-F626A2666D2A}" type="presOf" srcId="{8A93A940-284B-49B0-9D89-5FA2B3B3C7E5}" destId="{A7F04B95-81DC-4C70-990B-FEE82F4C63E7}" srcOrd="0" destOrd="0" presId="urn:microsoft.com/office/officeart/2017/3/layout/HorizontalLabelsTimeline"/>
    <dgm:cxn modelId="{C436E05B-3981-4E5A-BD66-5DBD06BC52A1}" type="presOf" srcId="{F01D5F9E-ABC5-4560-ACB4-E6CFBC60BFF2}" destId="{5C68C37A-C349-49AE-97A1-63D110D2C7D1}" srcOrd="0" destOrd="0" presId="urn:microsoft.com/office/officeart/2017/3/layout/HorizontalLabelsTimeline"/>
    <dgm:cxn modelId="{982D7B44-1518-4DD0-82D4-8A3901DD95E9}" srcId="{FF3CD410-5E2E-4080-A893-907D31D22CB3}" destId="{8A93A940-284B-49B0-9D89-5FA2B3B3C7E5}" srcOrd="6" destOrd="0" parTransId="{CD96219D-3688-4138-ACC9-901ED9FEACCC}" sibTransId="{E0447E4A-3C15-4884-AEBE-804149EBD331}"/>
    <dgm:cxn modelId="{4B61AF65-3991-4A24-9475-D4AA0127738F}" srcId="{FF3CD410-5E2E-4080-A893-907D31D22CB3}" destId="{F01D5F9E-ABC5-4560-ACB4-E6CFBC60BFF2}" srcOrd="1" destOrd="0" parTransId="{FEAC3315-4B36-4E3C-89B3-70A50C7F13CC}" sibTransId="{36ABC0D0-B41E-401C-840C-2AFBE73989B4}"/>
    <dgm:cxn modelId="{A319CB69-6926-431D-A805-EACBFA83FA66}" srcId="{FF3CD410-5E2E-4080-A893-907D31D22CB3}" destId="{2DC4903D-31E8-4ED6-875F-63877788B702}" srcOrd="5"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B9B38C7F-D679-4A39-B742-6501D3961044}" srcId="{454D56AF-0D14-43A4-A4AA-2274946C5116}" destId="{3280BE73-5C4D-4941-9102-E5930904556F}" srcOrd="0" destOrd="0" parTransId="{596FE3BE-79D4-47E4-8416-EDF8385B1DE9}" sibTransId="{8E22D1FB-CF90-47F0-B06E-C66C75D54226}"/>
    <dgm:cxn modelId="{59B27383-B045-4BF7-93D0-B9D2CB156BC5}" type="presOf" srcId="{1827863D-2FA1-48D1-81C4-0E7D31ADB47E}" destId="{95B1E40E-26D9-44C8-A99F-14EA44505DF3}" srcOrd="0" destOrd="0" presId="urn:microsoft.com/office/officeart/2017/3/layout/HorizontalLabelsTimeline"/>
    <dgm:cxn modelId="{270F1A8F-053B-4B29-B86C-B8D01B394942}" type="presOf" srcId="{CF564C6C-7771-4FD5-B851-B5B84730268F}" destId="{FE14A9FC-66E7-4679-B63E-054F98E59204}" srcOrd="0" destOrd="0" presId="urn:microsoft.com/office/officeart/2017/3/layout/HorizontalLabelsTimeline"/>
    <dgm:cxn modelId="{6AEB3B94-8522-4F42-A6BC-BC55C5AED92F}" srcId="{8A93A940-284B-49B0-9D89-5FA2B3B3C7E5}" destId="{6BA5F3BE-D53A-42E0-A7FE-674B99BD07E6}" srcOrd="0" destOrd="0" parTransId="{9484BBA1-86EE-4AA2-B94A-A26EED0EFB1E}" sibTransId="{48C67DB7-8AA6-454C-83AE-A16B3B9F45FF}"/>
    <dgm:cxn modelId="{47F4D29A-7D65-4C2F-8677-61780F0F1118}" srcId="{F01D5F9E-ABC5-4560-ACB4-E6CFBC60BFF2}" destId="{47BE8E0B-496B-44FC-825E-C2A10D821DC9}" srcOrd="0" destOrd="0" parTransId="{26C37286-A207-4C3A-8F03-B64C4EB72DB8}" sibTransId="{258C30B8-1EDE-458F-9BAB-BD0E5C8E1BF9}"/>
    <dgm:cxn modelId="{68D35F9D-DABF-4E5A-94D4-F988D8E84907}" srcId="{D423FB80-F2BD-4DDE-80B1-76F84FE09A02}" destId="{245E128E-7700-4C91-9411-CDD1DCA94D67}" srcOrd="0" destOrd="0" parTransId="{B4D95EBA-0423-4AFA-B379-E030341B1F23}" sibTransId="{4963BA97-D4C5-477B-9B0D-68DB38F61579}"/>
    <dgm:cxn modelId="{2C87A39F-871C-45C6-8C22-A8C358151D70}" type="presOf" srcId="{A7F4784E-75AE-4F03-B342-C71355D1ACCF}" destId="{CBCB6B30-5D46-4B19-B9DE-C0B7FB057712}" srcOrd="0" destOrd="0" presId="urn:microsoft.com/office/officeart/2017/3/layout/HorizontalLabelsTimeline"/>
    <dgm:cxn modelId="{078029A2-947D-4D6B-B786-5B31CB659BA9}" type="presOf" srcId="{A59C9EB4-4836-41EA-88FC-E68E29755DEF}" destId="{88F6D506-033B-4CA4-9572-41E373A6B43C}" srcOrd="0" destOrd="0" presId="urn:microsoft.com/office/officeart/2017/3/layout/HorizontalLabelsTimeline"/>
    <dgm:cxn modelId="{F235FFA2-7CA0-45AA-B8F8-6565B3CBFFC6}" type="presOf" srcId="{6BA5F3BE-D53A-42E0-A7FE-674B99BD07E6}" destId="{725F2AEF-0925-4411-A89A-5976D96BC3B1}" srcOrd="0" destOrd="0" presId="urn:microsoft.com/office/officeart/2017/3/layout/HorizontalLabelsTimeline"/>
    <dgm:cxn modelId="{7749B4AD-5089-49E7-8F6B-1B2382C9B50E}" srcId="{A7F4784E-75AE-4F03-B342-C71355D1ACCF}" destId="{1827863D-2FA1-48D1-81C4-0E7D31ADB47E}" srcOrd="0" destOrd="0" parTransId="{B426C98F-7250-4E9E-84CB-E9FC83F8CB06}" sibTransId="{D0D7EB30-49F6-43D6-AF40-1B9302B3ADF0}"/>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186572D2-DD3E-469C-B4C6-FC405845D66C}" type="presOf" srcId="{3280BE73-5C4D-4941-9102-E5930904556F}" destId="{04897CD2-CF6F-4A55-8E79-1E7393B07B06}" srcOrd="0" destOrd="0" presId="urn:microsoft.com/office/officeart/2017/3/layout/HorizontalLabelsTimeline"/>
    <dgm:cxn modelId="{0850A4D5-F517-4BE2-AE27-9281E3729461}" type="presOf" srcId="{454D56AF-0D14-43A4-A4AA-2274946C5116}" destId="{C5503B6E-C1DB-44F5-ABB8-38EF445ED1E8}" srcOrd="0" destOrd="0" presId="urn:microsoft.com/office/officeart/2017/3/layout/HorizontalLabelsTimeline"/>
    <dgm:cxn modelId="{5F80C7E1-A7BD-418E-A665-3DAF3DEDF5A4}" srcId="{A59C9EB4-4836-41EA-88FC-E68E29755DEF}" destId="{CF564C6C-7771-4FD5-B851-B5B84730268F}" srcOrd="0" destOrd="0" parTransId="{5A57A755-D716-4DC9-9A51-20693042AFC8}" sibTransId="{024A7FBC-BB10-4242-BAF3-82678A4C13DA}"/>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25113ECB-44A4-43A3-B2D0-D47302F35B26}" type="presParOf" srcId="{4C5F54B5-504F-4069-AF1D-9A370FBD268C}" destId="{C7F26193-F277-4FC2-96E8-E896E5EFC9BC}" srcOrd="2" destOrd="0" presId="urn:microsoft.com/office/officeart/2017/3/layout/HorizontalLabelsTimeline"/>
    <dgm:cxn modelId="{AEF2036D-29F6-4431-8357-64776A18B655}" type="presParOf" srcId="{C7F26193-F277-4FC2-96E8-E896E5EFC9BC}" destId="{5C68C37A-C349-49AE-97A1-63D110D2C7D1}" srcOrd="0" destOrd="0" presId="urn:microsoft.com/office/officeart/2017/3/layout/HorizontalLabelsTimeline"/>
    <dgm:cxn modelId="{51F9D33C-AECD-4F33-B2DA-43CF6B93002F}" type="presParOf" srcId="{C7F26193-F277-4FC2-96E8-E896E5EFC9BC}" destId="{3E3F09C6-0C94-40B1-A308-6929444363D4}" srcOrd="1" destOrd="0" presId="urn:microsoft.com/office/officeart/2017/3/layout/HorizontalLabelsTimeline"/>
    <dgm:cxn modelId="{17B9A51D-D490-4C54-B91D-5CD40783571D}" type="presParOf" srcId="{3E3F09C6-0C94-40B1-A308-6929444363D4}" destId="{A01D9671-7007-4F3F-98D6-A9730C5B45E4}" srcOrd="0" destOrd="0" presId="urn:microsoft.com/office/officeart/2017/3/layout/HorizontalLabelsTimeline"/>
    <dgm:cxn modelId="{A6AAA60B-E979-47B8-A997-DB62C715690F}" type="presParOf" srcId="{3E3F09C6-0C94-40B1-A308-6929444363D4}" destId="{65C95A24-31B5-46D2-BCB4-07372ABDD6F2}" srcOrd="1" destOrd="0" presId="urn:microsoft.com/office/officeart/2017/3/layout/HorizontalLabelsTimeline"/>
    <dgm:cxn modelId="{05694172-1DAF-4D9C-BBD9-0794366FCD56}" type="presParOf" srcId="{C7F26193-F277-4FC2-96E8-E896E5EFC9BC}" destId="{D4347EDB-4883-4C4B-A672-6266C9702B5A}" srcOrd="2" destOrd="0" presId="urn:microsoft.com/office/officeart/2017/3/layout/HorizontalLabelsTimeline"/>
    <dgm:cxn modelId="{BC9943FE-1230-4FDB-A7D8-898D013B9350}" type="presParOf" srcId="{C7F26193-F277-4FC2-96E8-E896E5EFC9BC}" destId="{D10813CD-B7B7-4CC7-9B2D-B5AE3D30A4DA}" srcOrd="3" destOrd="0" presId="urn:microsoft.com/office/officeart/2017/3/layout/HorizontalLabelsTimeline"/>
    <dgm:cxn modelId="{084C9897-3EE7-44CF-9F38-C9A562B67975}" type="presParOf" srcId="{C7F26193-F277-4FC2-96E8-E896E5EFC9BC}" destId="{143FACBA-FB69-402B-8D92-68DCE90EA86A}" srcOrd="4" destOrd="0" presId="urn:microsoft.com/office/officeart/2017/3/layout/HorizontalLabelsTimeline"/>
    <dgm:cxn modelId="{3DFFAC5F-0847-4E2F-A4CD-4FB95268ED8C}" type="presParOf" srcId="{4C5F54B5-504F-4069-AF1D-9A370FBD268C}" destId="{0587E036-7F91-482C-9B0A-860FD4CCD0E2}" srcOrd="3" destOrd="0" presId="urn:microsoft.com/office/officeart/2017/3/layout/HorizontalLabelsTimeline"/>
    <dgm:cxn modelId="{0C2CFEA1-3FB4-47D5-BA0C-2B2C20EB640F}" type="presParOf" srcId="{4C5F54B5-504F-4069-AF1D-9A370FBD268C}" destId="{795AD8F1-7B20-410C-90F4-2E04F4F4C93D}" srcOrd="4" destOrd="0" presId="urn:microsoft.com/office/officeart/2017/3/layout/HorizontalLabelsTimeline"/>
    <dgm:cxn modelId="{5EA692BD-507A-40EE-B699-B1F92E600F62}" type="presParOf" srcId="{795AD8F1-7B20-410C-90F4-2E04F4F4C93D}" destId="{C5503B6E-C1DB-44F5-ABB8-38EF445ED1E8}" srcOrd="0" destOrd="0" presId="urn:microsoft.com/office/officeart/2017/3/layout/HorizontalLabelsTimeline"/>
    <dgm:cxn modelId="{84215AA0-8ED4-45B6-8451-521906DE0059}" type="presParOf" srcId="{795AD8F1-7B20-410C-90F4-2E04F4F4C93D}" destId="{FD7DE90B-3DDE-4250-BB93-6AFB95DB30C9}" srcOrd="1" destOrd="0" presId="urn:microsoft.com/office/officeart/2017/3/layout/HorizontalLabelsTimeline"/>
    <dgm:cxn modelId="{CD1AF92D-7CB7-4156-9C24-3DD50EA4D129}" type="presParOf" srcId="{FD7DE90B-3DDE-4250-BB93-6AFB95DB30C9}" destId="{04897CD2-CF6F-4A55-8E79-1E7393B07B06}" srcOrd="0" destOrd="0" presId="urn:microsoft.com/office/officeart/2017/3/layout/HorizontalLabelsTimeline"/>
    <dgm:cxn modelId="{E596D201-A9A8-46AA-BA6C-731E186DBB6C}" type="presParOf" srcId="{FD7DE90B-3DDE-4250-BB93-6AFB95DB30C9}" destId="{30F499EF-86B9-43D4-9E36-2ADCD18D3C55}" srcOrd="1" destOrd="0" presId="urn:microsoft.com/office/officeart/2017/3/layout/HorizontalLabelsTimeline"/>
    <dgm:cxn modelId="{7D0F95A1-0D0D-4B3A-AD37-1D9E68A59E7B}" type="presParOf" srcId="{795AD8F1-7B20-410C-90F4-2E04F4F4C93D}" destId="{73ACB8E4-FFC1-49E5-BB46-1EBD63F3BF67}" srcOrd="2" destOrd="0" presId="urn:microsoft.com/office/officeart/2017/3/layout/HorizontalLabelsTimeline"/>
    <dgm:cxn modelId="{A5FB3F07-307E-4B9C-AF1B-722131ED4362}" type="presParOf" srcId="{795AD8F1-7B20-410C-90F4-2E04F4F4C93D}" destId="{FE89438A-B301-4219-9492-D30967496E8F}" srcOrd="3" destOrd="0" presId="urn:microsoft.com/office/officeart/2017/3/layout/HorizontalLabelsTimeline"/>
    <dgm:cxn modelId="{2F2BB858-3070-4463-950E-16B32D1FC1A0}" type="presParOf" srcId="{795AD8F1-7B20-410C-90F4-2E04F4F4C93D}" destId="{80E00C49-A058-42B1-B4A9-8FC8989D4F58}" srcOrd="4" destOrd="0" presId="urn:microsoft.com/office/officeart/2017/3/layout/HorizontalLabelsTimeline"/>
    <dgm:cxn modelId="{4CFFAECA-C6E6-463A-90AA-C4DEAB87918A}" type="presParOf" srcId="{4C5F54B5-504F-4069-AF1D-9A370FBD268C}" destId="{396E0C2C-79C3-4FCA-B5E5-8B3C2758C30F}" srcOrd="5" destOrd="0" presId="urn:microsoft.com/office/officeart/2017/3/layout/HorizontalLabelsTimeline"/>
    <dgm:cxn modelId="{28A719F5-6237-4C83-8EB7-BB9ACE657CCA}" type="presParOf" srcId="{4C5F54B5-504F-4069-AF1D-9A370FBD268C}" destId="{866B658A-D972-4AD8-A7E6-4082FD2CB001}" srcOrd="6" destOrd="0" presId="urn:microsoft.com/office/officeart/2017/3/layout/HorizontalLabelsTimeline"/>
    <dgm:cxn modelId="{E55C2317-CDB7-4C64-95C4-C04303FBB96A}" type="presParOf" srcId="{866B658A-D972-4AD8-A7E6-4082FD2CB001}" destId="{CBCB6B30-5D46-4B19-B9DE-C0B7FB057712}" srcOrd="0" destOrd="0" presId="urn:microsoft.com/office/officeart/2017/3/layout/HorizontalLabelsTimeline"/>
    <dgm:cxn modelId="{2E742A39-B2D8-41E7-938B-B4FE7E0F1794}" type="presParOf" srcId="{866B658A-D972-4AD8-A7E6-4082FD2CB001}" destId="{746F6004-1265-4B16-B698-179F0477DB3D}" srcOrd="1" destOrd="0" presId="urn:microsoft.com/office/officeart/2017/3/layout/HorizontalLabelsTimeline"/>
    <dgm:cxn modelId="{000BAB58-4AA6-43D9-89B5-0C604F29C6EA}" type="presParOf" srcId="{746F6004-1265-4B16-B698-179F0477DB3D}" destId="{95B1E40E-26D9-44C8-A99F-14EA44505DF3}" srcOrd="0" destOrd="0" presId="urn:microsoft.com/office/officeart/2017/3/layout/HorizontalLabelsTimeline"/>
    <dgm:cxn modelId="{6D12DD85-6CC0-441A-BB74-D3B24BE9ECF2}" type="presParOf" srcId="{746F6004-1265-4B16-B698-179F0477DB3D}" destId="{752FC6D6-93A6-414C-B65D-6F2858E07E0C}" srcOrd="1" destOrd="0" presId="urn:microsoft.com/office/officeart/2017/3/layout/HorizontalLabelsTimeline"/>
    <dgm:cxn modelId="{6CE5E65F-BF35-4F9A-9FAC-9FD84A211FC6}" type="presParOf" srcId="{866B658A-D972-4AD8-A7E6-4082FD2CB001}" destId="{BBBD3B06-9C30-48DB-A77E-5A358B1C6E78}" srcOrd="2" destOrd="0" presId="urn:microsoft.com/office/officeart/2017/3/layout/HorizontalLabelsTimeline"/>
    <dgm:cxn modelId="{457B6E85-E149-4279-81E9-511D2D038B9A}" type="presParOf" srcId="{866B658A-D972-4AD8-A7E6-4082FD2CB001}" destId="{C574381E-6C24-436D-B265-4BCFEFA46591}" srcOrd="3" destOrd="0" presId="urn:microsoft.com/office/officeart/2017/3/layout/HorizontalLabelsTimeline"/>
    <dgm:cxn modelId="{376FD1F8-A0AB-4CA9-B35C-A1F5747217B7}" type="presParOf" srcId="{866B658A-D972-4AD8-A7E6-4082FD2CB001}" destId="{CC7E7566-0B46-4E0A-B951-BFE404664D2C}" srcOrd="4" destOrd="0" presId="urn:microsoft.com/office/officeart/2017/3/layout/HorizontalLabelsTimeline"/>
    <dgm:cxn modelId="{CA63DDF8-DE3B-4E8A-886E-D787300C3FD4}" type="presParOf" srcId="{4C5F54B5-504F-4069-AF1D-9A370FBD268C}" destId="{F50C4635-5C0A-4C07-B5AD-BABD96009847}" srcOrd="7" destOrd="0" presId="urn:microsoft.com/office/officeart/2017/3/layout/HorizontalLabelsTimeline"/>
    <dgm:cxn modelId="{187F63AE-22E9-42D8-BA25-F8E70A982232}" type="presParOf" srcId="{4C5F54B5-504F-4069-AF1D-9A370FBD268C}" destId="{5667DB6C-E90F-44DB-BFD7-8570D48D28D4}" srcOrd="8" destOrd="0" presId="urn:microsoft.com/office/officeart/2017/3/layout/HorizontalLabelsTimeline"/>
    <dgm:cxn modelId="{782591FC-39B3-43EE-A99E-69B60AB63978}" type="presParOf" srcId="{5667DB6C-E90F-44DB-BFD7-8570D48D28D4}" destId="{88F6D506-033B-4CA4-9572-41E373A6B43C}" srcOrd="0" destOrd="0" presId="urn:microsoft.com/office/officeart/2017/3/layout/HorizontalLabelsTimeline"/>
    <dgm:cxn modelId="{DA98866D-BB74-46A1-B98B-9B6BDACA94E3}" type="presParOf" srcId="{5667DB6C-E90F-44DB-BFD7-8570D48D28D4}" destId="{E3303ED6-54B9-4518-AD7C-3197102106EF}" srcOrd="1" destOrd="0" presId="urn:microsoft.com/office/officeart/2017/3/layout/HorizontalLabelsTimeline"/>
    <dgm:cxn modelId="{BFB054F1-AA6C-4CA5-B7A3-FF579439BD18}" type="presParOf" srcId="{E3303ED6-54B9-4518-AD7C-3197102106EF}" destId="{FE14A9FC-66E7-4679-B63E-054F98E59204}" srcOrd="0" destOrd="0" presId="urn:microsoft.com/office/officeart/2017/3/layout/HorizontalLabelsTimeline"/>
    <dgm:cxn modelId="{6BF922DC-DA85-4710-BB6F-2CCCF2CFD764}" type="presParOf" srcId="{E3303ED6-54B9-4518-AD7C-3197102106EF}" destId="{8F1DAFAE-685A-4EC1-8FC0-2EE182F59B78}" srcOrd="1" destOrd="0" presId="urn:microsoft.com/office/officeart/2017/3/layout/HorizontalLabelsTimeline"/>
    <dgm:cxn modelId="{6907C7E4-84E2-47E3-949B-BC87F9D211CC}" type="presParOf" srcId="{5667DB6C-E90F-44DB-BFD7-8570D48D28D4}" destId="{4702B22B-8EB6-4454-9F8E-9A963F32B8A1}" srcOrd="2" destOrd="0" presId="urn:microsoft.com/office/officeart/2017/3/layout/HorizontalLabelsTimeline"/>
    <dgm:cxn modelId="{68C6501C-DCCA-438E-8565-A8631BB6C8AC}" type="presParOf" srcId="{5667DB6C-E90F-44DB-BFD7-8570D48D28D4}" destId="{F2E81385-B138-4A59-9452-A3C9AC4F2012}" srcOrd="3" destOrd="0" presId="urn:microsoft.com/office/officeart/2017/3/layout/HorizontalLabelsTimeline"/>
    <dgm:cxn modelId="{F4686330-D4C5-4698-8BC6-EF28FB9176C1}" type="presParOf" srcId="{5667DB6C-E90F-44DB-BFD7-8570D48D28D4}" destId="{00C34F8E-67EA-485C-B754-5C6C9BC871C5}" srcOrd="4" destOrd="0" presId="urn:microsoft.com/office/officeart/2017/3/layout/HorizontalLabelsTimeline"/>
    <dgm:cxn modelId="{FA06019D-A6EE-447A-894D-5FBD4FB143DA}" type="presParOf" srcId="{4C5F54B5-504F-4069-AF1D-9A370FBD268C}" destId="{E2C470F7-A894-4A64-A64E-235B0E510421}" srcOrd="9" destOrd="0" presId="urn:microsoft.com/office/officeart/2017/3/layout/HorizontalLabelsTimeline"/>
    <dgm:cxn modelId="{779E8BAE-E165-44A0-8F61-F1D6F07BA6D3}" type="presParOf" srcId="{4C5F54B5-504F-4069-AF1D-9A370FBD268C}" destId="{6AA3FB3F-E213-4147-93D1-22B952CDFE17}" srcOrd="10"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11" destOrd="0" presId="urn:microsoft.com/office/officeart/2017/3/layout/HorizontalLabelsTimeline"/>
    <dgm:cxn modelId="{DA1E98F3-DEEF-449E-A505-7BE8E77DC666}" type="presParOf" srcId="{4C5F54B5-504F-4069-AF1D-9A370FBD268C}" destId="{CB500B18-4CCC-44D0-A7EE-E63EC340604C}" srcOrd="12"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1328701"/>
          <a:ext cx="6486259" cy="0"/>
        </a:xfrm>
        <a:prstGeom prst="line">
          <a:avLst/>
        </a:prstGeom>
        <a:solidFill>
          <a:schemeClr val="lt1">
            <a:alpha val="90000"/>
            <a:hueOff val="0"/>
            <a:satOff val="0"/>
            <a:lumOff val="0"/>
            <a:alphaOff val="0"/>
          </a:schemeClr>
        </a:solidFill>
        <a:ln w="38100" cap="rnd" cmpd="sng" algn="ctr">
          <a:solidFill>
            <a:schemeClr val="bg2"/>
          </a:solidFill>
          <a:prstDash val="solid"/>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97293" y="823794"/>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1791</a:t>
          </a:r>
        </a:p>
      </dsp:txBody>
      <dsp:txXfrm>
        <a:off x="97293" y="823794"/>
        <a:ext cx="1426976" cy="318888"/>
      </dsp:txXfrm>
    </dsp:sp>
    <dsp:sp modelId="{255B3FC7-BD87-4810-87ED-7952D0F23157}">
      <dsp:nvSpPr>
        <dsp:cNvPr id="0" name=""/>
        <dsp:cNvSpPr/>
      </dsp:nvSpPr>
      <dsp:spPr>
        <a:xfrm>
          <a:off x="97293" y="161154"/>
          <a:ext cx="1426976" cy="662640"/>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488950">
            <a:lnSpc>
              <a:spcPct val="90000"/>
            </a:lnSpc>
            <a:spcBef>
              <a:spcPct val="0"/>
            </a:spcBef>
            <a:spcAft>
              <a:spcPct val="35000"/>
            </a:spcAft>
            <a:buNone/>
          </a:pPr>
          <a:r>
            <a:rPr lang="en-US" sz="1100" b="1" i="0" kern="1200" dirty="0">
              <a:solidFill>
                <a:schemeClr val="tx1"/>
              </a:solidFill>
              <a:latin typeface="+mn-lt"/>
              <a:ea typeface="+mn-ea"/>
              <a:cs typeface="+mn-cs"/>
            </a:rPr>
            <a:t>Sir John Sinclair coins the term statistics</a:t>
          </a:r>
        </a:p>
      </dsp:txBody>
      <dsp:txXfrm>
        <a:off x="97293" y="161154"/>
        <a:ext cx="1426976" cy="662640"/>
      </dsp:txXfrm>
    </dsp:sp>
    <dsp:sp modelId="{DF478A7F-4668-4E0A-86F7-C1205CF5AA73}">
      <dsp:nvSpPr>
        <dsp:cNvPr id="0" name=""/>
        <dsp:cNvSpPr/>
      </dsp:nvSpPr>
      <dsp:spPr>
        <a:xfrm>
          <a:off x="810782" y="1142683"/>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5C68C37A-C349-49AE-97A1-63D110D2C7D1}">
      <dsp:nvSpPr>
        <dsp:cNvPr id="0" name=""/>
        <dsp:cNvSpPr/>
      </dsp:nvSpPr>
      <dsp:spPr>
        <a:xfrm>
          <a:off x="908076" y="1514719"/>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1849</a:t>
          </a:r>
        </a:p>
      </dsp:txBody>
      <dsp:txXfrm>
        <a:off x="908076" y="1514719"/>
        <a:ext cx="1426976" cy="318888"/>
      </dsp:txXfrm>
    </dsp:sp>
    <dsp:sp modelId="{A01D9671-7007-4F3F-98D6-A9730C5B45E4}">
      <dsp:nvSpPr>
        <dsp:cNvPr id="0" name=""/>
        <dsp:cNvSpPr/>
      </dsp:nvSpPr>
      <dsp:spPr>
        <a:xfrm>
          <a:off x="908076" y="1833608"/>
          <a:ext cx="1426976" cy="823794"/>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Charles Babbage </a:t>
          </a:r>
          <a:r>
            <a:rPr lang="en-US" sz="1100" b="1" i="0" kern="1200" dirty="0" err="1">
              <a:solidFill>
                <a:schemeClr val="tx1"/>
              </a:solidFill>
              <a:latin typeface="+mn-lt"/>
              <a:ea typeface="+mn-ea"/>
              <a:cs typeface="+mn-cs"/>
            </a:rPr>
            <a:t>designes</a:t>
          </a:r>
          <a:r>
            <a:rPr lang="en-US" sz="1100" b="1" i="0" kern="1200" dirty="0">
              <a:solidFill>
                <a:schemeClr val="tx1"/>
              </a:solidFill>
              <a:latin typeface="+mn-lt"/>
              <a:ea typeface="+mn-ea"/>
              <a:cs typeface="+mn-cs"/>
            </a:rPr>
            <a:t> the first ‘computer’, Ada Lovelace writes the first program</a:t>
          </a:r>
        </a:p>
      </dsp:txBody>
      <dsp:txXfrm>
        <a:off x="908076" y="1833608"/>
        <a:ext cx="1426976" cy="823794"/>
      </dsp:txXfrm>
    </dsp:sp>
    <dsp:sp modelId="{D4347EDB-4883-4C4B-A672-6266C9702B5A}">
      <dsp:nvSpPr>
        <dsp:cNvPr id="0" name=""/>
        <dsp:cNvSpPr/>
      </dsp:nvSpPr>
      <dsp:spPr>
        <a:xfrm>
          <a:off x="1621564" y="1328701"/>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790112"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813CD-B7B7-4CC7-9B2D-B5AE3D30A4DA}">
      <dsp:nvSpPr>
        <dsp:cNvPr id="0" name=""/>
        <dsp:cNvSpPr/>
      </dsp:nvSpPr>
      <dsp:spPr>
        <a:xfrm rot="2700000">
          <a:off x="1600895"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503B6E-C1DB-44F5-ABB8-38EF445ED1E8}">
      <dsp:nvSpPr>
        <dsp:cNvPr id="0" name=""/>
        <dsp:cNvSpPr/>
      </dsp:nvSpPr>
      <dsp:spPr>
        <a:xfrm>
          <a:off x="1718858" y="823794"/>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1859</a:t>
          </a:r>
        </a:p>
      </dsp:txBody>
      <dsp:txXfrm>
        <a:off x="1718858" y="823794"/>
        <a:ext cx="1426976" cy="318888"/>
      </dsp:txXfrm>
    </dsp:sp>
    <dsp:sp modelId="{04897CD2-CF6F-4A55-8E79-1E7393B07B06}">
      <dsp:nvSpPr>
        <dsp:cNvPr id="0" name=""/>
        <dsp:cNvSpPr/>
      </dsp:nvSpPr>
      <dsp:spPr>
        <a:xfrm>
          <a:off x="1718858" y="514"/>
          <a:ext cx="1426976" cy="823280"/>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Florence Nightingale comes up with the pie chart</a:t>
          </a:r>
        </a:p>
      </dsp:txBody>
      <dsp:txXfrm>
        <a:off x="1718858" y="514"/>
        <a:ext cx="1426976" cy="823280"/>
      </dsp:txXfrm>
    </dsp:sp>
    <dsp:sp modelId="{73ACB8E4-FFC1-49E5-BB46-1EBD63F3BF67}">
      <dsp:nvSpPr>
        <dsp:cNvPr id="0" name=""/>
        <dsp:cNvSpPr/>
      </dsp:nvSpPr>
      <dsp:spPr>
        <a:xfrm>
          <a:off x="2432347" y="1142683"/>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CBCB6B30-5D46-4B19-B9DE-C0B7FB057712}">
      <dsp:nvSpPr>
        <dsp:cNvPr id="0" name=""/>
        <dsp:cNvSpPr/>
      </dsp:nvSpPr>
      <dsp:spPr>
        <a:xfrm>
          <a:off x="2529641" y="1514719"/>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1877</a:t>
          </a:r>
        </a:p>
      </dsp:txBody>
      <dsp:txXfrm>
        <a:off x="2529641" y="1514719"/>
        <a:ext cx="1426976" cy="318888"/>
      </dsp:txXfrm>
    </dsp:sp>
    <dsp:sp modelId="{95B1E40E-26D9-44C8-A99F-14EA44505DF3}">
      <dsp:nvSpPr>
        <dsp:cNvPr id="0" name=""/>
        <dsp:cNvSpPr/>
      </dsp:nvSpPr>
      <dsp:spPr>
        <a:xfrm>
          <a:off x="2529641" y="1833608"/>
          <a:ext cx="1426976" cy="662640"/>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Sir Francis Galton pioneers modern statistics</a:t>
          </a:r>
          <a:endParaRPr lang="en-US" sz="1100" i="1" kern="1200" dirty="0">
            <a:solidFill>
              <a:srgbClr val="454D55"/>
            </a:solidFill>
            <a:latin typeface="+mn-lt"/>
            <a:ea typeface="+mn-ea"/>
            <a:cs typeface="+mn-cs"/>
          </a:endParaRPr>
        </a:p>
      </dsp:txBody>
      <dsp:txXfrm>
        <a:off x="2529641" y="1833608"/>
        <a:ext cx="1426976" cy="662640"/>
      </dsp:txXfrm>
    </dsp:sp>
    <dsp:sp modelId="{BBBD3B06-9C30-48DB-A77E-5A358B1C6E78}">
      <dsp:nvSpPr>
        <dsp:cNvPr id="0" name=""/>
        <dsp:cNvSpPr/>
      </dsp:nvSpPr>
      <dsp:spPr>
        <a:xfrm>
          <a:off x="3243129" y="1328701"/>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FE89438A-B301-4219-9492-D30967496E8F}">
      <dsp:nvSpPr>
        <dsp:cNvPr id="0" name=""/>
        <dsp:cNvSpPr/>
      </dsp:nvSpPr>
      <dsp:spPr>
        <a:xfrm rot="2700000">
          <a:off x="2411677"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74381E-6C24-436D-B265-4BCFEFA46591}">
      <dsp:nvSpPr>
        <dsp:cNvPr id="0" name=""/>
        <dsp:cNvSpPr/>
      </dsp:nvSpPr>
      <dsp:spPr>
        <a:xfrm rot="2700000">
          <a:off x="3222459"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F6D506-033B-4CA4-9572-41E373A6B43C}">
      <dsp:nvSpPr>
        <dsp:cNvPr id="0" name=""/>
        <dsp:cNvSpPr/>
      </dsp:nvSpPr>
      <dsp:spPr>
        <a:xfrm>
          <a:off x="3340423" y="823794"/>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1877</a:t>
          </a:r>
        </a:p>
      </dsp:txBody>
      <dsp:txXfrm>
        <a:off x="3340423" y="823794"/>
        <a:ext cx="1426976" cy="318888"/>
      </dsp:txXfrm>
    </dsp:sp>
    <dsp:sp modelId="{FE14A9FC-66E7-4679-B63E-054F98E59204}">
      <dsp:nvSpPr>
        <dsp:cNvPr id="0" name=""/>
        <dsp:cNvSpPr/>
      </dsp:nvSpPr>
      <dsp:spPr>
        <a:xfrm>
          <a:off x="3340423" y="0"/>
          <a:ext cx="1426976" cy="823794"/>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The Wisdom of Crowds: average of many uninformed guesses is close to the correct value</a:t>
          </a:r>
        </a:p>
      </dsp:txBody>
      <dsp:txXfrm>
        <a:off x="3340423" y="0"/>
        <a:ext cx="1426976" cy="823794"/>
      </dsp:txXfrm>
    </dsp:sp>
    <dsp:sp modelId="{4702B22B-8EB6-4454-9F8E-9A963F32B8A1}">
      <dsp:nvSpPr>
        <dsp:cNvPr id="0" name=""/>
        <dsp:cNvSpPr/>
      </dsp:nvSpPr>
      <dsp:spPr>
        <a:xfrm>
          <a:off x="4053911" y="1142683"/>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4151205" y="1514719"/>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1894</a:t>
          </a:r>
        </a:p>
      </dsp:txBody>
      <dsp:txXfrm>
        <a:off x="4151205" y="1514719"/>
        <a:ext cx="1426976" cy="318888"/>
      </dsp:txXfrm>
    </dsp:sp>
    <dsp:sp modelId="{1D60394B-1800-4790-9694-08B1C1D1B34D}">
      <dsp:nvSpPr>
        <dsp:cNvPr id="0" name=""/>
        <dsp:cNvSpPr/>
      </dsp:nvSpPr>
      <dsp:spPr>
        <a:xfrm>
          <a:off x="4151205" y="1833608"/>
          <a:ext cx="1426976" cy="662640"/>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The standard deviation is invented</a:t>
          </a:r>
        </a:p>
      </dsp:txBody>
      <dsp:txXfrm>
        <a:off x="4151205" y="1833608"/>
        <a:ext cx="1426976" cy="662640"/>
      </dsp:txXfrm>
    </dsp:sp>
    <dsp:sp modelId="{59F1EF41-14EA-48EE-A559-118169DBDB24}">
      <dsp:nvSpPr>
        <dsp:cNvPr id="0" name=""/>
        <dsp:cNvSpPr/>
      </dsp:nvSpPr>
      <dsp:spPr>
        <a:xfrm>
          <a:off x="4864694" y="1328701"/>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F2E81385-B138-4A59-9452-A3C9AC4F2012}">
      <dsp:nvSpPr>
        <dsp:cNvPr id="0" name=""/>
        <dsp:cNvSpPr/>
      </dsp:nvSpPr>
      <dsp:spPr>
        <a:xfrm rot="2700000">
          <a:off x="4033242"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4844024"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4961988" y="823794"/>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Title 07</a:t>
          </a:r>
        </a:p>
      </dsp:txBody>
      <dsp:txXfrm>
        <a:off x="4961988" y="823794"/>
        <a:ext cx="1426976" cy="318888"/>
      </dsp:txXfrm>
    </dsp:sp>
    <dsp:sp modelId="{725F2AEF-0925-4411-A89A-5976D96BC3B1}">
      <dsp:nvSpPr>
        <dsp:cNvPr id="0" name=""/>
        <dsp:cNvSpPr/>
      </dsp:nvSpPr>
      <dsp:spPr>
        <a:xfrm>
          <a:off x="4961988" y="392074"/>
          <a:ext cx="1426976" cy="431720"/>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533400">
            <a:lnSpc>
              <a:spcPct val="90000"/>
            </a:lnSpc>
            <a:spcBef>
              <a:spcPct val="0"/>
            </a:spcBef>
            <a:spcAft>
              <a:spcPct val="35000"/>
            </a:spcAft>
            <a:buNone/>
          </a:pPr>
          <a:r>
            <a:rPr lang="en-US" sz="600" i="1" kern="1200" dirty="0">
              <a:solidFill>
                <a:srgbClr val="454D55"/>
              </a:solidFill>
              <a:latin typeface="+mn-lt"/>
              <a:ea typeface="+mn-ea"/>
              <a:cs typeface="+mn-cs"/>
            </a:rPr>
            <a:t>Lorem ipsum dolor sit amet, consectetur adipiscing elit, sed do eiusmod tempor incididunt ut labore et dolore magna aliqua. Ut enim ad minim veniam.</a:t>
          </a:r>
        </a:p>
      </dsp:txBody>
      <dsp:txXfrm>
        <a:off x="4961988" y="392074"/>
        <a:ext cx="1426976" cy="431720"/>
      </dsp:txXfrm>
    </dsp:sp>
    <dsp:sp modelId="{3F1F843F-8CAA-4ECF-B5A2-211D6C43D3C6}">
      <dsp:nvSpPr>
        <dsp:cNvPr id="0" name=""/>
        <dsp:cNvSpPr/>
      </dsp:nvSpPr>
      <dsp:spPr>
        <a:xfrm>
          <a:off x="5675476" y="1142683"/>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5654806"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1328701"/>
          <a:ext cx="6486259" cy="0"/>
        </a:xfrm>
        <a:prstGeom prst="line">
          <a:avLst/>
        </a:prstGeom>
        <a:solidFill>
          <a:schemeClr val="lt1">
            <a:alpha val="90000"/>
            <a:hueOff val="0"/>
            <a:satOff val="0"/>
            <a:lumOff val="0"/>
            <a:alphaOff val="0"/>
          </a:schemeClr>
        </a:solidFill>
        <a:ln w="38100" cap="rnd" cmpd="sng" algn="ctr">
          <a:solidFill>
            <a:schemeClr val="bg2"/>
          </a:solidFill>
          <a:prstDash val="solid"/>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97293" y="823794"/>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1898</a:t>
          </a:r>
        </a:p>
      </dsp:txBody>
      <dsp:txXfrm>
        <a:off x="97293" y="823794"/>
        <a:ext cx="1426976" cy="318888"/>
      </dsp:txXfrm>
    </dsp:sp>
    <dsp:sp modelId="{255B3FC7-BD87-4810-87ED-7952D0F23157}">
      <dsp:nvSpPr>
        <dsp:cNvPr id="0" name=""/>
        <dsp:cNvSpPr/>
      </dsp:nvSpPr>
      <dsp:spPr>
        <a:xfrm>
          <a:off x="97293" y="514"/>
          <a:ext cx="1426976" cy="823280"/>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488950">
            <a:lnSpc>
              <a:spcPct val="90000"/>
            </a:lnSpc>
            <a:spcBef>
              <a:spcPct val="0"/>
            </a:spcBef>
            <a:spcAft>
              <a:spcPct val="35000"/>
            </a:spcAft>
            <a:buNone/>
          </a:pPr>
          <a:r>
            <a:rPr lang="en-US" sz="1100" b="1" i="0" kern="1200" dirty="0">
              <a:solidFill>
                <a:schemeClr val="tx1"/>
              </a:solidFill>
              <a:latin typeface="+mn-lt"/>
              <a:ea typeface="+mn-ea"/>
              <a:cs typeface="+mn-cs"/>
            </a:rPr>
            <a:t>It is found that rare events follow the Poisson distribution</a:t>
          </a:r>
          <a:endParaRPr lang="en-US" sz="1100" i="1" kern="1200" dirty="0">
            <a:solidFill>
              <a:srgbClr val="454D55"/>
            </a:solidFill>
            <a:latin typeface="+mn-lt"/>
            <a:ea typeface="+mn-ea"/>
            <a:cs typeface="+mn-cs"/>
          </a:endParaRPr>
        </a:p>
      </dsp:txBody>
      <dsp:txXfrm>
        <a:off x="97293" y="514"/>
        <a:ext cx="1426976" cy="823280"/>
      </dsp:txXfrm>
    </dsp:sp>
    <dsp:sp modelId="{DF478A7F-4668-4E0A-86F7-C1205CF5AA73}">
      <dsp:nvSpPr>
        <dsp:cNvPr id="0" name=""/>
        <dsp:cNvSpPr/>
      </dsp:nvSpPr>
      <dsp:spPr>
        <a:xfrm>
          <a:off x="810782" y="1142683"/>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5C68C37A-C349-49AE-97A1-63D110D2C7D1}">
      <dsp:nvSpPr>
        <dsp:cNvPr id="0" name=""/>
        <dsp:cNvSpPr/>
      </dsp:nvSpPr>
      <dsp:spPr>
        <a:xfrm>
          <a:off x="908076" y="1514719"/>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1940-1945</a:t>
          </a:r>
        </a:p>
      </dsp:txBody>
      <dsp:txXfrm>
        <a:off x="908076" y="1514719"/>
        <a:ext cx="1426976" cy="318888"/>
      </dsp:txXfrm>
    </dsp:sp>
    <dsp:sp modelId="{A01D9671-7007-4F3F-98D6-A9730C5B45E4}">
      <dsp:nvSpPr>
        <dsp:cNvPr id="0" name=""/>
        <dsp:cNvSpPr/>
      </dsp:nvSpPr>
      <dsp:spPr>
        <a:xfrm>
          <a:off x="908076" y="1833608"/>
          <a:ext cx="1426976" cy="662640"/>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Bayes theorem is used to crack the Enigma code</a:t>
          </a:r>
        </a:p>
      </dsp:txBody>
      <dsp:txXfrm>
        <a:off x="908076" y="1833608"/>
        <a:ext cx="1426976" cy="662640"/>
      </dsp:txXfrm>
    </dsp:sp>
    <dsp:sp modelId="{D4347EDB-4883-4C4B-A672-6266C9702B5A}">
      <dsp:nvSpPr>
        <dsp:cNvPr id="0" name=""/>
        <dsp:cNvSpPr/>
      </dsp:nvSpPr>
      <dsp:spPr>
        <a:xfrm>
          <a:off x="1621564" y="1328701"/>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790112"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813CD-B7B7-4CC7-9B2D-B5AE3D30A4DA}">
      <dsp:nvSpPr>
        <dsp:cNvPr id="0" name=""/>
        <dsp:cNvSpPr/>
      </dsp:nvSpPr>
      <dsp:spPr>
        <a:xfrm rot="2700000">
          <a:off x="1600895"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503B6E-C1DB-44F5-ABB8-38EF445ED1E8}">
      <dsp:nvSpPr>
        <dsp:cNvPr id="0" name=""/>
        <dsp:cNvSpPr/>
      </dsp:nvSpPr>
      <dsp:spPr>
        <a:xfrm>
          <a:off x="1718858" y="823794"/>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1944</a:t>
          </a:r>
        </a:p>
      </dsp:txBody>
      <dsp:txXfrm>
        <a:off x="1718858" y="823794"/>
        <a:ext cx="1426976" cy="318888"/>
      </dsp:txXfrm>
    </dsp:sp>
    <dsp:sp modelId="{04897CD2-CF6F-4A55-8E79-1E7393B07B06}">
      <dsp:nvSpPr>
        <dsp:cNvPr id="0" name=""/>
        <dsp:cNvSpPr/>
      </dsp:nvSpPr>
      <dsp:spPr>
        <a:xfrm>
          <a:off x="1718858" y="0"/>
          <a:ext cx="1426976" cy="823794"/>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Serial numbers on tanks are used to predict the magnitude of a German attack</a:t>
          </a:r>
        </a:p>
      </dsp:txBody>
      <dsp:txXfrm>
        <a:off x="1718858" y="0"/>
        <a:ext cx="1426976" cy="823794"/>
      </dsp:txXfrm>
    </dsp:sp>
    <dsp:sp modelId="{73ACB8E4-FFC1-49E5-BB46-1EBD63F3BF67}">
      <dsp:nvSpPr>
        <dsp:cNvPr id="0" name=""/>
        <dsp:cNvSpPr/>
      </dsp:nvSpPr>
      <dsp:spPr>
        <a:xfrm>
          <a:off x="2432347" y="1142683"/>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CBCB6B30-5D46-4B19-B9DE-C0B7FB057712}">
      <dsp:nvSpPr>
        <dsp:cNvPr id="0" name=""/>
        <dsp:cNvSpPr/>
      </dsp:nvSpPr>
      <dsp:spPr>
        <a:xfrm>
          <a:off x="2529641" y="1514719"/>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1950</a:t>
          </a:r>
        </a:p>
      </dsp:txBody>
      <dsp:txXfrm>
        <a:off x="2529641" y="1514719"/>
        <a:ext cx="1426976" cy="318888"/>
      </dsp:txXfrm>
    </dsp:sp>
    <dsp:sp modelId="{95B1E40E-26D9-44C8-A99F-14EA44505DF3}">
      <dsp:nvSpPr>
        <dsp:cNvPr id="0" name=""/>
        <dsp:cNvSpPr/>
      </dsp:nvSpPr>
      <dsp:spPr>
        <a:xfrm>
          <a:off x="2529641" y="1833608"/>
          <a:ext cx="1426976" cy="662640"/>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Cigarette smoking and lung cancer are linked</a:t>
          </a:r>
          <a:endParaRPr lang="en-US" sz="1100" i="1" kern="1200" dirty="0">
            <a:solidFill>
              <a:srgbClr val="454D55"/>
            </a:solidFill>
            <a:latin typeface="+mn-lt"/>
            <a:ea typeface="+mn-ea"/>
            <a:cs typeface="+mn-cs"/>
          </a:endParaRPr>
        </a:p>
      </dsp:txBody>
      <dsp:txXfrm>
        <a:off x="2529641" y="1833608"/>
        <a:ext cx="1426976" cy="662640"/>
      </dsp:txXfrm>
    </dsp:sp>
    <dsp:sp modelId="{BBBD3B06-9C30-48DB-A77E-5A358B1C6E78}">
      <dsp:nvSpPr>
        <dsp:cNvPr id="0" name=""/>
        <dsp:cNvSpPr/>
      </dsp:nvSpPr>
      <dsp:spPr>
        <a:xfrm>
          <a:off x="3243129" y="1328701"/>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FE89438A-B301-4219-9492-D30967496E8F}">
      <dsp:nvSpPr>
        <dsp:cNvPr id="0" name=""/>
        <dsp:cNvSpPr/>
      </dsp:nvSpPr>
      <dsp:spPr>
        <a:xfrm rot="2700000">
          <a:off x="2411677"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74381E-6C24-436D-B265-4BCFEFA46591}">
      <dsp:nvSpPr>
        <dsp:cNvPr id="0" name=""/>
        <dsp:cNvSpPr/>
      </dsp:nvSpPr>
      <dsp:spPr>
        <a:xfrm rot="2700000">
          <a:off x="3222459"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F6D506-033B-4CA4-9572-41E373A6B43C}">
      <dsp:nvSpPr>
        <dsp:cNvPr id="0" name=""/>
        <dsp:cNvSpPr/>
      </dsp:nvSpPr>
      <dsp:spPr>
        <a:xfrm>
          <a:off x="3340423" y="823794"/>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1977</a:t>
          </a:r>
        </a:p>
      </dsp:txBody>
      <dsp:txXfrm>
        <a:off x="3340423" y="823794"/>
        <a:ext cx="1426976" cy="318888"/>
      </dsp:txXfrm>
    </dsp:sp>
    <dsp:sp modelId="{FE14A9FC-66E7-4679-B63E-054F98E59204}">
      <dsp:nvSpPr>
        <dsp:cNvPr id="0" name=""/>
        <dsp:cNvSpPr/>
      </dsp:nvSpPr>
      <dsp:spPr>
        <a:xfrm>
          <a:off x="3340423" y="161154"/>
          <a:ext cx="1426976" cy="662640"/>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First Box and Whiskers diagrams are made</a:t>
          </a:r>
        </a:p>
      </dsp:txBody>
      <dsp:txXfrm>
        <a:off x="3340423" y="161154"/>
        <a:ext cx="1426976" cy="662640"/>
      </dsp:txXfrm>
    </dsp:sp>
    <dsp:sp modelId="{4702B22B-8EB6-4454-9F8E-9A963F32B8A1}">
      <dsp:nvSpPr>
        <dsp:cNvPr id="0" name=""/>
        <dsp:cNvSpPr/>
      </dsp:nvSpPr>
      <dsp:spPr>
        <a:xfrm>
          <a:off x="4053911" y="1142683"/>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4151205" y="1514719"/>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1993</a:t>
          </a:r>
        </a:p>
      </dsp:txBody>
      <dsp:txXfrm>
        <a:off x="4151205" y="1514719"/>
        <a:ext cx="1426976" cy="318888"/>
      </dsp:txXfrm>
    </dsp:sp>
    <dsp:sp modelId="{1D60394B-1800-4790-9694-08B1C1D1B34D}">
      <dsp:nvSpPr>
        <dsp:cNvPr id="0" name=""/>
        <dsp:cNvSpPr/>
      </dsp:nvSpPr>
      <dsp:spPr>
        <a:xfrm>
          <a:off x="4151205" y="1833608"/>
          <a:ext cx="1426976" cy="361440"/>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R is released</a:t>
          </a:r>
        </a:p>
      </dsp:txBody>
      <dsp:txXfrm>
        <a:off x="4151205" y="1833608"/>
        <a:ext cx="1426976" cy="361440"/>
      </dsp:txXfrm>
    </dsp:sp>
    <dsp:sp modelId="{59F1EF41-14EA-48EE-A559-118169DBDB24}">
      <dsp:nvSpPr>
        <dsp:cNvPr id="0" name=""/>
        <dsp:cNvSpPr/>
      </dsp:nvSpPr>
      <dsp:spPr>
        <a:xfrm>
          <a:off x="4864694" y="1328701"/>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F2E81385-B138-4A59-9452-A3C9AC4F2012}">
      <dsp:nvSpPr>
        <dsp:cNvPr id="0" name=""/>
        <dsp:cNvSpPr/>
      </dsp:nvSpPr>
      <dsp:spPr>
        <a:xfrm rot="2700000">
          <a:off x="4033242"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4844024"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4961988" y="823794"/>
          <a:ext cx="1426976" cy="318888"/>
        </a:xfrm>
        <a:prstGeom prst="rect">
          <a:avLst/>
        </a:prstGeom>
        <a:solidFill>
          <a:schemeClr val="accent2"/>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444500">
            <a:lnSpc>
              <a:spcPct val="90000"/>
            </a:lnSpc>
            <a:spcBef>
              <a:spcPct val="0"/>
            </a:spcBef>
            <a:spcAft>
              <a:spcPct val="35000"/>
            </a:spcAft>
            <a:buNone/>
            <a:defRPr b="1"/>
          </a:pPr>
          <a:r>
            <a:rPr lang="en-US" sz="1000" kern="1200" dirty="0">
              <a:latin typeface="+mj-lt"/>
            </a:rPr>
            <a:t>2002</a:t>
          </a:r>
        </a:p>
      </dsp:txBody>
      <dsp:txXfrm>
        <a:off x="4961988" y="823794"/>
        <a:ext cx="1426976" cy="318888"/>
      </dsp:txXfrm>
    </dsp:sp>
    <dsp:sp modelId="{725F2AEF-0925-4411-A89A-5976D96BC3B1}">
      <dsp:nvSpPr>
        <dsp:cNvPr id="0" name=""/>
        <dsp:cNvSpPr/>
      </dsp:nvSpPr>
      <dsp:spPr>
        <a:xfrm>
          <a:off x="4961988" y="311754"/>
          <a:ext cx="1426976" cy="512040"/>
        </a:xfrm>
        <a:prstGeom prst="rect">
          <a:avLst/>
        </a:prstGeom>
        <a:solidFill>
          <a:schemeClr val="accent4">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ctr" defTabSz="533400">
            <a:lnSpc>
              <a:spcPct val="90000"/>
            </a:lnSpc>
            <a:spcBef>
              <a:spcPct val="0"/>
            </a:spcBef>
            <a:spcAft>
              <a:spcPct val="35000"/>
            </a:spcAft>
            <a:buNone/>
          </a:pPr>
          <a:r>
            <a:rPr lang="en-US" sz="1100" b="1" i="0" kern="1200" dirty="0">
              <a:solidFill>
                <a:schemeClr val="tx1"/>
              </a:solidFill>
              <a:latin typeface="+mn-lt"/>
              <a:ea typeface="+mn-ea"/>
              <a:cs typeface="+mn-cs"/>
            </a:rPr>
            <a:t>Brad Pitt stars in </a:t>
          </a:r>
          <a:r>
            <a:rPr lang="en-US" sz="1100" b="1" i="1" kern="1200" dirty="0">
              <a:solidFill>
                <a:schemeClr val="tx1"/>
              </a:solidFill>
              <a:latin typeface="+mn-lt"/>
              <a:ea typeface="+mn-ea"/>
              <a:cs typeface="+mn-cs"/>
            </a:rPr>
            <a:t>Moneyball</a:t>
          </a:r>
        </a:p>
      </dsp:txBody>
      <dsp:txXfrm>
        <a:off x="4961988" y="311754"/>
        <a:ext cx="1426976" cy="512040"/>
      </dsp:txXfrm>
    </dsp:sp>
    <dsp:sp modelId="{3F1F843F-8CAA-4ECF-B5A2-211D6C43D3C6}">
      <dsp:nvSpPr>
        <dsp:cNvPr id="0" name=""/>
        <dsp:cNvSpPr/>
      </dsp:nvSpPr>
      <dsp:spPr>
        <a:xfrm>
          <a:off x="5675476" y="1142683"/>
          <a:ext cx="0" cy="186018"/>
        </a:xfrm>
        <a:prstGeom prst="line">
          <a:avLst/>
        </a:prstGeom>
        <a:noFill/>
        <a:ln w="19050" cap="rnd"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5654806" y="1308031"/>
          <a:ext cx="41339" cy="41339"/>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FD570-1893-48BD-8993-C6BF4C430270}"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5C626-4390-4506-965E-92EDE55047A5}" type="slidenum">
              <a:rPr lang="en-US" smtClean="0"/>
              <a:t>‹#›</a:t>
            </a:fld>
            <a:endParaRPr lang="en-US"/>
          </a:p>
        </p:txBody>
      </p:sp>
    </p:spTree>
    <p:extLst>
      <p:ext uri="{BB962C8B-B14F-4D97-AF65-F5344CB8AC3E}">
        <p14:creationId xmlns:p14="http://schemas.microsoft.com/office/powerpoint/2010/main" val="4274358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35C626-4390-4506-965E-92EDE55047A5}" type="slidenum">
              <a:rPr lang="en-US" smtClean="0"/>
              <a:t>5</a:t>
            </a:fld>
            <a:endParaRPr lang="en-US"/>
          </a:p>
        </p:txBody>
      </p:sp>
    </p:spTree>
    <p:extLst>
      <p:ext uri="{BB962C8B-B14F-4D97-AF65-F5344CB8AC3E}">
        <p14:creationId xmlns:p14="http://schemas.microsoft.com/office/powerpoint/2010/main" val="1296410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C58E9C-240E-41C3-BF99-309DFC0C57A2}"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1628470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C58E9C-240E-41C3-BF99-309DFC0C57A2}"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847761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C58E9C-240E-41C3-BF99-309DFC0C57A2}"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350481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C58E9C-240E-41C3-BF99-309DFC0C57A2}"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5048E-A0A0-47F1-A356-61A19C03FEEE}"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88669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C58E9C-240E-41C3-BF99-309DFC0C57A2}"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2556826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1C58E9C-240E-41C3-BF99-309DFC0C57A2}" type="datetimeFigureOut">
              <a:rPr lang="en-US" smtClean="0"/>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1563615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1C58E9C-240E-41C3-BF99-309DFC0C57A2}" type="datetimeFigureOut">
              <a:rPr lang="en-US" smtClean="0"/>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2928832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58E9C-240E-41C3-BF99-309DFC0C57A2}"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135758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58E9C-240E-41C3-BF99-309DFC0C57A2}"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2046254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58E9C-240E-41C3-BF99-309DFC0C57A2}"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242734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C58E9C-240E-41C3-BF99-309DFC0C57A2}"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423327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C58E9C-240E-41C3-BF99-309DFC0C57A2}"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200380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C58E9C-240E-41C3-BF99-309DFC0C57A2}" type="datetimeFigureOut">
              <a:rPr lang="en-US" smtClean="0"/>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2016445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C58E9C-240E-41C3-BF99-309DFC0C57A2}" type="datetimeFigureOut">
              <a:rPr lang="en-US" smtClean="0"/>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12266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C58E9C-240E-41C3-BF99-309DFC0C57A2}" type="datetimeFigureOut">
              <a:rPr lang="en-US" smtClean="0"/>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395605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C58E9C-240E-41C3-BF99-309DFC0C57A2}"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426083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C58E9C-240E-41C3-BF99-309DFC0C57A2}"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5048E-A0A0-47F1-A356-61A19C03FEEE}" type="slidenum">
              <a:rPr lang="en-US" smtClean="0"/>
              <a:t>‹#›</a:t>
            </a:fld>
            <a:endParaRPr lang="en-US"/>
          </a:p>
        </p:txBody>
      </p:sp>
    </p:spTree>
    <p:extLst>
      <p:ext uri="{BB962C8B-B14F-4D97-AF65-F5344CB8AC3E}">
        <p14:creationId xmlns:p14="http://schemas.microsoft.com/office/powerpoint/2010/main" val="469619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1C58E9C-240E-41C3-BF99-309DFC0C57A2}" type="datetimeFigureOut">
              <a:rPr lang="en-US" smtClean="0"/>
              <a:t>4/13/2022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B45048E-A0A0-47F1-A356-61A19C03FEEE}" type="slidenum">
              <a:rPr lang="en-US" smtClean="0"/>
              <a:t>‹#›</a:t>
            </a:fld>
            <a:endParaRPr lang="en-US"/>
          </a:p>
        </p:txBody>
      </p:sp>
    </p:spTree>
    <p:extLst>
      <p:ext uri="{BB962C8B-B14F-4D97-AF65-F5344CB8AC3E}">
        <p14:creationId xmlns:p14="http://schemas.microsoft.com/office/powerpoint/2010/main" val="329026127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crumplab.com/statistics/gifs.html" TargetMode="External"/><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 Id="rId5" Type="http://schemas.openxmlformats.org/officeDocument/2006/relationships/hyperlink" Target="https://mmeredith.net/blog/2015/MLE_with_NelderMead.htm" TargetMode="External"/><Relationship Id="rId4" Type="http://schemas.openxmlformats.org/officeDocument/2006/relationships/hyperlink" Target="https://towardsdatascience.com/maximum-likelihood-estimation-984af2dcfcac?gi=addc0a03b3a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towardsdatascience.com/understanding-maximum-likelihood-estimation-fa495a03017a?gi=117028f1741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gif"/><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youtube.com/playlist?list=PLDcUM9US4XdMROZ57-OIRtIK0aOynbgZ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mcelreath/stat_rethinking_2022/blob/main/scripts_animation/02_globe_tossing_updating.r" TargetMode="External"/><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 Id="rId5" Type="http://schemas.openxmlformats.org/officeDocument/2006/relationships/hyperlink" Target="https://www.sumsar.net/files/academia/user_2015_tutorial_bayesian_data_analysis_short_version.pdf" TargetMode="External"/><Relationship Id="rId4" Type="http://schemas.openxmlformats.org/officeDocument/2006/relationships/image" Target="../media/image48.gif"/></Relationships>
</file>

<file path=ppt/slides/_rels/slide3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890/14-1413.1"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youtu.be/kPRA0W1kEC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4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hyperlink" Target="https://github.com/rmcelreath/stat_rethinking_2022/blob/main/scripts_animation/08_MCMC.r" TargetMode="External"/><Relationship Id="rId1" Type="http://schemas.openxmlformats.org/officeDocument/2006/relationships/slideLayout" Target="../slideLayouts/slideLayout2.xml"/><Relationship Id="rId5" Type="http://schemas.openxmlformats.org/officeDocument/2006/relationships/image" Target="../media/image63.gif"/><Relationship Id="rId4" Type="http://schemas.openxmlformats.org/officeDocument/2006/relationships/hyperlink" Target="https://en.wikipedia.org/wiki/Monte_Carlo_method"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youtu.be/OTO1DygELpY" TargetMode="Externa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gif"/></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s://dosreislab.github.io/2016/05/17/write-your-own-bayesian-program.html" TargetMode="Externa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hyperlink" Target="https://towardsdatascience.com/stranger-things-adding-cats-to-your-plots-on-r-9f46acb798bb" TargetMode="Externa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hyperlink" Target="https://www.r-bloggers.com/2017/02/catterplots-plots-with-cats/" TargetMode="External"/><Relationship Id="rId5" Type="http://schemas.openxmlformats.org/officeDocument/2006/relationships/hyperlink" Target="https://r-charts.com/miscellaneous/ggcats/" TargetMode="External"/><Relationship Id="rId4" Type="http://schemas.openxmlformats.org/officeDocument/2006/relationships/image" Target="../media/image72.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hyperlink" Target="https://youtu.be/x-A3vJ5ZjUI" TargetMode="Externa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hyperlink" Target="https://templates.office.com/en-us/project-timeline-with-milestones-tm00000009"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52.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hyperlink" Target="https://www.wright-brothers.org/Information_Desk/Just_the_Facts/Airplanes/Wright_Airplane_images/1909_Military_Flyer/1909_Fort_Myer_gassing_up.jpg" TargetMode="External"/><Relationship Id="rId7"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hyperlink" Target="https://www.simplypsychology.org/boxplot.jpg" TargetMode="External"/><Relationship Id="rId5" Type="http://schemas.openxmlformats.org/officeDocument/2006/relationships/hyperlink" Target="https://www.dkfindout.com/uk/space/space-race/laika-first-animal-in-space/" TargetMode="External"/><Relationship Id="rId4" Type="http://schemas.openxmlformats.org/officeDocument/2006/relationships/hyperlink" Target="http://www.ecoevoblog.com/wp-content/uploads/2020/10/Feature_-1024x593.jpg" TargetMode="External"/><Relationship Id="rId9" Type="http://schemas.openxmlformats.org/officeDocument/2006/relationships/image" Target="../media/image76.jpeg"/></Relationships>
</file>

<file path=ppt/slides/_rels/slide53.xml.rels><?xml version="1.0" encoding="UTF-8" standalone="yes"?>
<Relationships xmlns="http://schemas.openxmlformats.org/package/2006/relationships"><Relationship Id="rId2" Type="http://schemas.openxmlformats.org/officeDocument/2006/relationships/hyperlink" Target="https://www.jstor.org/stable/43288480"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HZGCoVF3YvM" TargetMode="External"/><Relationship Id="rId2" Type="http://schemas.openxmlformats.org/officeDocument/2006/relationships/hyperlink" Target="https://youtu.be/Wu0hAjlMqUQ"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 Id="rId9" Type="http://schemas.openxmlformats.org/officeDocument/2006/relationships/image" Target="../media/image16.wmf"/></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7AB3-8C2E-4DAD-B5A1-B38D475E231D}"/>
              </a:ext>
            </a:extLst>
          </p:cNvPr>
          <p:cNvSpPr>
            <a:spLocks noGrp="1"/>
          </p:cNvSpPr>
          <p:nvPr>
            <p:ph type="ctrTitle"/>
          </p:nvPr>
        </p:nvSpPr>
        <p:spPr/>
        <p:txBody>
          <a:bodyPr/>
          <a:lstStyle/>
          <a:p>
            <a:r>
              <a:rPr lang="en-US" dirty="0"/>
              <a:t>Generic Blank slide</a:t>
            </a:r>
          </a:p>
        </p:txBody>
      </p:sp>
      <p:sp>
        <p:nvSpPr>
          <p:cNvPr id="3" name="Subtitle 2">
            <a:extLst>
              <a:ext uri="{FF2B5EF4-FFF2-40B4-BE49-F238E27FC236}">
                <a16:creationId xmlns:a16="http://schemas.microsoft.com/office/drawing/2014/main" id="{FB5A2A3A-5906-4E65-ADA8-42B54535BC32}"/>
              </a:ext>
            </a:extLst>
          </p:cNvPr>
          <p:cNvSpPr>
            <a:spLocks noGrp="1"/>
          </p:cNvSpPr>
          <p:nvPr>
            <p:ph type="subTitle" idx="1"/>
          </p:nvPr>
        </p:nvSpPr>
        <p:spPr/>
        <p:txBody>
          <a:bodyPr/>
          <a:lstStyle/>
          <a:p>
            <a:r>
              <a:rPr lang="en-US" dirty="0">
                <a:solidFill>
                  <a:schemeClr val="tx2"/>
                </a:solidFill>
              </a:rPr>
              <a:t>No subtitle</a:t>
            </a:r>
          </a:p>
        </p:txBody>
      </p:sp>
    </p:spTree>
    <p:extLst>
      <p:ext uri="{BB962C8B-B14F-4D97-AF65-F5344CB8AC3E}">
        <p14:creationId xmlns:p14="http://schemas.microsoft.com/office/powerpoint/2010/main" val="316476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374C-1993-4891-B1E1-1D34B9856C8E}"/>
              </a:ext>
            </a:extLst>
          </p:cNvPr>
          <p:cNvSpPr>
            <a:spLocks noGrp="1"/>
          </p:cNvSpPr>
          <p:nvPr>
            <p:ph type="title"/>
          </p:nvPr>
        </p:nvSpPr>
        <p:spPr/>
        <p:txBody>
          <a:bodyPr/>
          <a:lstStyle/>
          <a:p>
            <a:r>
              <a:rPr lang="en-US" dirty="0"/>
              <a:t>Part 3: The Investigation</a:t>
            </a:r>
          </a:p>
        </p:txBody>
      </p:sp>
      <p:sp>
        <p:nvSpPr>
          <p:cNvPr id="3" name="Content Placeholder 2">
            <a:extLst>
              <a:ext uri="{FF2B5EF4-FFF2-40B4-BE49-F238E27FC236}">
                <a16:creationId xmlns:a16="http://schemas.microsoft.com/office/drawing/2014/main" id="{987058C4-EA42-4220-B490-50EB9B901979}"/>
              </a:ext>
            </a:extLst>
          </p:cNvPr>
          <p:cNvSpPr>
            <a:spLocks noGrp="1"/>
          </p:cNvSpPr>
          <p:nvPr>
            <p:ph idx="1"/>
          </p:nvPr>
        </p:nvSpPr>
        <p:spPr>
          <a:xfrm>
            <a:off x="913795" y="1732450"/>
            <a:ext cx="10353762" cy="547763"/>
          </a:xfrm>
        </p:spPr>
        <p:txBody>
          <a:bodyPr>
            <a:normAutofit/>
          </a:bodyPr>
          <a:lstStyle/>
          <a:p>
            <a:r>
              <a:rPr lang="en-US" dirty="0"/>
              <a:t>You had taken a probability and stats class in college, so you try and work the numbers.</a:t>
            </a:r>
          </a:p>
          <a:p>
            <a:pPr marL="36900" indent="0">
              <a:buNone/>
            </a:pPr>
            <a:endParaRPr lang="en-US" dirty="0"/>
          </a:p>
          <a:p>
            <a:endParaRPr lang="en-US" dirty="0"/>
          </a:p>
          <a:p>
            <a:endParaRPr lang="en-US" dirty="0"/>
          </a:p>
        </p:txBody>
      </p:sp>
      <p:sp>
        <p:nvSpPr>
          <p:cNvPr id="6" name="Content Placeholder 2">
            <a:extLst>
              <a:ext uri="{FF2B5EF4-FFF2-40B4-BE49-F238E27FC236}">
                <a16:creationId xmlns:a16="http://schemas.microsoft.com/office/drawing/2014/main" id="{72190D73-AF7B-4C7D-A80A-4CA0E1FDAF4D}"/>
              </a:ext>
            </a:extLst>
          </p:cNvPr>
          <p:cNvSpPr txBox="1">
            <a:spLocks/>
          </p:cNvSpPr>
          <p:nvPr/>
        </p:nvSpPr>
        <p:spPr>
          <a:xfrm>
            <a:off x="915724" y="5513272"/>
            <a:ext cx="10353762" cy="45141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Conclusion: The cats are innocent!</a:t>
            </a:r>
          </a:p>
        </p:txBody>
      </p:sp>
      <p:sp>
        <p:nvSpPr>
          <p:cNvPr id="7" name="Content Placeholder 2">
            <a:extLst>
              <a:ext uri="{FF2B5EF4-FFF2-40B4-BE49-F238E27FC236}">
                <a16:creationId xmlns:a16="http://schemas.microsoft.com/office/drawing/2014/main" id="{73788446-94C1-4A2E-A8B5-6E1906999E35}"/>
              </a:ext>
            </a:extLst>
          </p:cNvPr>
          <p:cNvSpPr txBox="1">
            <a:spLocks/>
          </p:cNvSpPr>
          <p:nvPr/>
        </p:nvSpPr>
        <p:spPr>
          <a:xfrm>
            <a:off x="886788" y="2963119"/>
            <a:ext cx="10353762" cy="1880885"/>
          </a:xfrm>
          <a:prstGeom prst="rect">
            <a:avLst/>
          </a:prstGeom>
          <a:effectLst>
            <a:outerShdw blurRad="25400" dir="17880000">
              <a:srgbClr val="000000">
                <a:alpha val="46000"/>
              </a:srgbClr>
            </a:outerShdw>
          </a:effectLst>
        </p:spPr>
        <p:txBody>
          <a:bodyPr vert="horz" lIns="91440" tIns="45720" rIns="91440" bIns="45720" numCol="2"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Number of cats in the house: 2</a:t>
            </a:r>
          </a:p>
          <a:p>
            <a:r>
              <a:rPr lang="en-US" dirty="0"/>
              <a:t>Number of humans in the house: 3</a:t>
            </a:r>
          </a:p>
          <a:p>
            <a:r>
              <a:rPr lang="en-US" dirty="0"/>
              <a:t>Total number of suspects: 2 + 3 = 5</a:t>
            </a:r>
          </a:p>
          <a:p>
            <a:endParaRPr lang="en-US" dirty="0"/>
          </a:p>
          <a:p>
            <a:endParaRPr lang="en-US" dirty="0"/>
          </a:p>
          <a:p>
            <a:r>
              <a:rPr lang="en-US" dirty="0"/>
              <a:t>Probability that it was a cat:</a:t>
            </a:r>
          </a:p>
          <a:p>
            <a:pPr lvl="1"/>
            <a:r>
              <a:rPr lang="en-US" dirty="0"/>
              <a:t>2/5 = 0.4</a:t>
            </a:r>
          </a:p>
          <a:p>
            <a:r>
              <a:rPr lang="en-US" dirty="0"/>
              <a:t>Probability that it was a human:</a:t>
            </a:r>
          </a:p>
          <a:p>
            <a:pPr lvl="1"/>
            <a:r>
              <a:rPr lang="en-US" dirty="0"/>
              <a:t>3/5 = 0.6</a:t>
            </a:r>
          </a:p>
          <a:p>
            <a:endParaRPr lang="en-US" dirty="0"/>
          </a:p>
        </p:txBody>
      </p:sp>
      <p:sp>
        <p:nvSpPr>
          <p:cNvPr id="8" name="Content Placeholder 2">
            <a:extLst>
              <a:ext uri="{FF2B5EF4-FFF2-40B4-BE49-F238E27FC236}">
                <a16:creationId xmlns:a16="http://schemas.microsoft.com/office/drawing/2014/main" id="{9F73E6D1-D60A-4355-9322-66C2AA815AD4}"/>
              </a:ext>
            </a:extLst>
          </p:cNvPr>
          <p:cNvSpPr txBox="1">
            <a:spLocks/>
          </p:cNvSpPr>
          <p:nvPr/>
        </p:nvSpPr>
        <p:spPr>
          <a:xfrm>
            <a:off x="911866" y="5939742"/>
            <a:ext cx="10353762" cy="45141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But… It has been a while and you can’t be too confident about your methods.</a:t>
            </a:r>
          </a:p>
        </p:txBody>
      </p:sp>
    </p:spTree>
    <p:extLst>
      <p:ext uri="{BB962C8B-B14F-4D97-AF65-F5344CB8AC3E}">
        <p14:creationId xmlns:p14="http://schemas.microsoft.com/office/powerpoint/2010/main" val="1481116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C20C-48A8-4383-BB8C-3865B4D22213}"/>
              </a:ext>
            </a:extLst>
          </p:cNvPr>
          <p:cNvSpPr>
            <a:spLocks noGrp="1"/>
          </p:cNvSpPr>
          <p:nvPr>
            <p:ph type="title"/>
          </p:nvPr>
        </p:nvSpPr>
        <p:spPr/>
        <p:txBody>
          <a:bodyPr/>
          <a:lstStyle/>
          <a:p>
            <a:r>
              <a:rPr lang="en-US" dirty="0"/>
              <a:t>Calling for help 1</a:t>
            </a:r>
          </a:p>
        </p:txBody>
      </p:sp>
      <p:sp>
        <p:nvSpPr>
          <p:cNvPr id="3" name="Content Placeholder 2">
            <a:extLst>
              <a:ext uri="{FF2B5EF4-FFF2-40B4-BE49-F238E27FC236}">
                <a16:creationId xmlns:a16="http://schemas.microsoft.com/office/drawing/2014/main" id="{5C719D4F-1F8C-4AEE-8482-250F395FEAE7}"/>
              </a:ext>
            </a:extLst>
          </p:cNvPr>
          <p:cNvSpPr>
            <a:spLocks noGrp="1"/>
          </p:cNvSpPr>
          <p:nvPr>
            <p:ph idx="1"/>
          </p:nvPr>
        </p:nvSpPr>
        <p:spPr>
          <a:xfrm>
            <a:off x="913795" y="1732450"/>
            <a:ext cx="10353762" cy="4263992"/>
          </a:xfrm>
        </p:spPr>
        <p:txBody>
          <a:bodyPr>
            <a:normAutofit/>
          </a:bodyPr>
          <a:lstStyle/>
          <a:p>
            <a:r>
              <a:rPr lang="en-US" dirty="0"/>
              <a:t>The police won’t take the case, so you hire Michael, a statistician and pay him $2,000 to help figure things out.</a:t>
            </a:r>
          </a:p>
          <a:p>
            <a:r>
              <a:rPr lang="en-US" dirty="0"/>
              <a:t>Michael is first appalled by the lack of data. (Signs that he is not a Bayesian person.)</a:t>
            </a:r>
          </a:p>
          <a:p>
            <a:r>
              <a:rPr lang="en-US" dirty="0"/>
              <a:t>But Michael tries his best.</a:t>
            </a:r>
          </a:p>
          <a:p>
            <a:r>
              <a:rPr lang="en-US" dirty="0"/>
              <a:t>Michael spends two years of his life on this problem. (Because statisticians work slow.)</a:t>
            </a:r>
          </a:p>
          <a:p>
            <a:r>
              <a:rPr lang="en-US" dirty="0"/>
              <a:t>He calculates the probability (the maximum likelihood) that the cats are innocent using two methods:</a:t>
            </a:r>
          </a:p>
          <a:p>
            <a:pPr lvl="1"/>
            <a:r>
              <a:rPr lang="en-US" dirty="0"/>
              <a:t>Grid approximation in R.</a:t>
            </a:r>
          </a:p>
          <a:p>
            <a:pPr lvl="1"/>
            <a:r>
              <a:rPr lang="en-US" dirty="0"/>
              <a:t>Differential math.</a:t>
            </a:r>
          </a:p>
          <a:p>
            <a:endParaRPr lang="en-US" dirty="0"/>
          </a:p>
          <a:p>
            <a:endParaRPr lang="en-US" dirty="0"/>
          </a:p>
        </p:txBody>
      </p:sp>
      <p:sp>
        <p:nvSpPr>
          <p:cNvPr id="6" name="Content Placeholder 2">
            <a:extLst>
              <a:ext uri="{FF2B5EF4-FFF2-40B4-BE49-F238E27FC236}">
                <a16:creationId xmlns:a16="http://schemas.microsoft.com/office/drawing/2014/main" id="{CCA5BB61-222B-47A3-953F-EB333D0CB916}"/>
              </a:ext>
            </a:extLst>
          </p:cNvPr>
          <p:cNvSpPr txBox="1">
            <a:spLocks/>
          </p:cNvSpPr>
          <p:nvPr/>
        </p:nvSpPr>
        <p:spPr>
          <a:xfrm>
            <a:off x="900776" y="5789669"/>
            <a:ext cx="10353762" cy="86550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Moral: Statisticians are expensive, even when they are not useful. (Reason to study statistics.)</a:t>
            </a:r>
          </a:p>
        </p:txBody>
      </p:sp>
    </p:spTree>
    <p:extLst>
      <p:ext uri="{BB962C8B-B14F-4D97-AF65-F5344CB8AC3E}">
        <p14:creationId xmlns:p14="http://schemas.microsoft.com/office/powerpoint/2010/main" val="3014346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3458F-B071-494A-AE9A-E04D8452EC98}"/>
              </a:ext>
            </a:extLst>
          </p:cNvPr>
          <p:cNvSpPr>
            <a:spLocks noGrp="1"/>
          </p:cNvSpPr>
          <p:nvPr>
            <p:ph type="title"/>
          </p:nvPr>
        </p:nvSpPr>
        <p:spPr>
          <a:xfrm>
            <a:off x="932175" y="618790"/>
            <a:ext cx="10353762" cy="970450"/>
          </a:xfrm>
        </p:spPr>
        <p:txBody>
          <a:bodyPr>
            <a:noAutofit/>
          </a:bodyPr>
          <a:lstStyle/>
          <a:p>
            <a:r>
              <a:rPr lang="en-US" sz="3600" dirty="0"/>
              <a:t>Inside the toolbox 1: Probability Distributions</a:t>
            </a:r>
          </a:p>
        </p:txBody>
      </p:sp>
      <p:sp>
        <p:nvSpPr>
          <p:cNvPr id="3" name="Content Placeholder 2">
            <a:extLst>
              <a:ext uri="{FF2B5EF4-FFF2-40B4-BE49-F238E27FC236}">
                <a16:creationId xmlns:a16="http://schemas.microsoft.com/office/drawing/2014/main" id="{71B1F8C6-A7F2-42B0-9083-C0FE41418EB6}"/>
              </a:ext>
            </a:extLst>
          </p:cNvPr>
          <p:cNvSpPr>
            <a:spLocks noGrp="1"/>
          </p:cNvSpPr>
          <p:nvPr>
            <p:ph idx="1"/>
          </p:nvPr>
        </p:nvSpPr>
        <p:spPr>
          <a:xfrm>
            <a:off x="913795" y="1732449"/>
            <a:ext cx="10353762" cy="785597"/>
          </a:xfrm>
        </p:spPr>
        <p:txBody>
          <a:bodyPr>
            <a:normAutofit lnSpcReduction="10000"/>
          </a:bodyPr>
          <a:lstStyle/>
          <a:p>
            <a:r>
              <a:rPr lang="en-US" dirty="0"/>
              <a:t>A probability distribution is simply the probability values for a random variable. </a:t>
            </a:r>
          </a:p>
          <a:p>
            <a:r>
              <a:rPr lang="en-US" dirty="0"/>
              <a:t>Easier (technically inaccurate) definition: A distribution is a glorified histogram.</a:t>
            </a:r>
          </a:p>
        </p:txBody>
      </p:sp>
      <p:pic>
        <p:nvPicPr>
          <p:cNvPr id="5" name="Picture 4">
            <a:extLst>
              <a:ext uri="{FF2B5EF4-FFF2-40B4-BE49-F238E27FC236}">
                <a16:creationId xmlns:a16="http://schemas.microsoft.com/office/drawing/2014/main" id="{E3BED693-AD8D-41AC-B788-D88AFCD0F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843" y="2786852"/>
            <a:ext cx="5334768" cy="2667384"/>
          </a:xfrm>
          <a:prstGeom prst="rect">
            <a:avLst/>
          </a:prstGeom>
        </p:spPr>
      </p:pic>
      <p:sp>
        <p:nvSpPr>
          <p:cNvPr id="6" name="Content Placeholder 2">
            <a:extLst>
              <a:ext uri="{FF2B5EF4-FFF2-40B4-BE49-F238E27FC236}">
                <a16:creationId xmlns:a16="http://schemas.microsoft.com/office/drawing/2014/main" id="{78555B73-8866-45F2-A4A8-29BC18141E02}"/>
              </a:ext>
            </a:extLst>
          </p:cNvPr>
          <p:cNvSpPr txBox="1">
            <a:spLocks/>
          </p:cNvSpPr>
          <p:nvPr/>
        </p:nvSpPr>
        <p:spPr>
          <a:xfrm>
            <a:off x="6025336" y="5664906"/>
            <a:ext cx="5595355" cy="45141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dirty="0"/>
              <a:t>Figure: Conducting a t test using the t distribution</a:t>
            </a:r>
          </a:p>
        </p:txBody>
      </p:sp>
      <p:sp>
        <p:nvSpPr>
          <p:cNvPr id="7" name="Content Placeholder 2">
            <a:extLst>
              <a:ext uri="{FF2B5EF4-FFF2-40B4-BE49-F238E27FC236}">
                <a16:creationId xmlns:a16="http://schemas.microsoft.com/office/drawing/2014/main" id="{AE4906FF-6C15-48C7-AF76-DD9CD96B29DE}"/>
              </a:ext>
            </a:extLst>
          </p:cNvPr>
          <p:cNvSpPr txBox="1">
            <a:spLocks/>
          </p:cNvSpPr>
          <p:nvPr/>
        </p:nvSpPr>
        <p:spPr>
          <a:xfrm>
            <a:off x="831851" y="6066278"/>
            <a:ext cx="10609637" cy="72509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400" dirty="0"/>
              <a:t>Animation and source code taken from </a:t>
            </a:r>
            <a:r>
              <a:rPr lang="en-US" sz="1400" dirty="0">
                <a:hlinkClick r:id="rId3">
                  <a:extLst>
                    <a:ext uri="{A12FA001-AC4F-418D-AE19-62706E023703}">
                      <ahyp:hlinkClr xmlns:ahyp="http://schemas.microsoft.com/office/drawing/2018/hyperlinkcolor" val="tx"/>
                    </a:ext>
                  </a:extLst>
                </a:hlinkClick>
              </a:rPr>
              <a:t>https://www.crumplab.com/statistics/gifs.html</a:t>
            </a:r>
            <a:r>
              <a:rPr lang="en-US" sz="1400" dirty="0"/>
              <a:t> </a:t>
            </a:r>
          </a:p>
          <a:p>
            <a:pPr marL="36900" indent="0">
              <a:buNone/>
            </a:pPr>
            <a:r>
              <a:rPr lang="en-US" sz="1400" dirty="0"/>
              <a:t>R code is included in the supporting R script.</a:t>
            </a:r>
          </a:p>
        </p:txBody>
      </p:sp>
      <p:sp>
        <p:nvSpPr>
          <p:cNvPr id="8" name="Content Placeholder 2">
            <a:extLst>
              <a:ext uri="{FF2B5EF4-FFF2-40B4-BE49-F238E27FC236}">
                <a16:creationId xmlns:a16="http://schemas.microsoft.com/office/drawing/2014/main" id="{F2ECDEB7-D561-4452-9236-0843D4FDB95F}"/>
              </a:ext>
            </a:extLst>
          </p:cNvPr>
          <p:cNvSpPr txBox="1">
            <a:spLocks/>
          </p:cNvSpPr>
          <p:nvPr/>
        </p:nvSpPr>
        <p:spPr>
          <a:xfrm>
            <a:off x="900775" y="2583284"/>
            <a:ext cx="5118641" cy="342234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Steps to doing an independent t test:</a:t>
            </a:r>
          </a:p>
          <a:p>
            <a:pPr marL="792900" lvl="1" indent="-342900">
              <a:buFont typeface="+mj-lt"/>
              <a:buAutoNum type="arabicPeriod"/>
            </a:pPr>
            <a:r>
              <a:rPr lang="en-US" dirty="0"/>
              <a:t>We calculate the means and standard deviation.</a:t>
            </a:r>
          </a:p>
          <a:p>
            <a:pPr marL="792900" lvl="1" indent="-342900">
              <a:buFont typeface="+mj-lt"/>
              <a:buAutoNum type="arabicPeriod"/>
            </a:pPr>
            <a:r>
              <a:rPr lang="en-US" dirty="0"/>
              <a:t>We plug them in the formula and get a t value.</a:t>
            </a:r>
          </a:p>
          <a:p>
            <a:pPr marL="792900" lvl="1" indent="-342900">
              <a:buFont typeface="+mj-lt"/>
              <a:buAutoNum type="arabicPeriod"/>
            </a:pPr>
            <a:r>
              <a:rPr lang="en-US" dirty="0"/>
              <a:t>We find our t value on the x axis of the t distribution (with n-1 degrees of freedom).</a:t>
            </a:r>
          </a:p>
          <a:p>
            <a:pPr marL="792900" lvl="1" indent="-342900">
              <a:buFont typeface="+mj-lt"/>
              <a:buAutoNum type="arabicPeriod"/>
            </a:pPr>
            <a:r>
              <a:rPr lang="en-US" dirty="0"/>
              <a:t>If the corresponding y axis value &gt; 0.05, we cry.</a:t>
            </a:r>
          </a:p>
        </p:txBody>
      </p:sp>
    </p:spTree>
    <p:extLst>
      <p:ext uri="{BB962C8B-B14F-4D97-AF65-F5344CB8AC3E}">
        <p14:creationId xmlns:p14="http://schemas.microsoft.com/office/powerpoint/2010/main" val="3899211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1962-441C-44F0-A609-CEEF461CF856}"/>
              </a:ext>
            </a:extLst>
          </p:cNvPr>
          <p:cNvSpPr>
            <a:spLocks noGrp="1"/>
          </p:cNvSpPr>
          <p:nvPr>
            <p:ph type="title"/>
          </p:nvPr>
        </p:nvSpPr>
        <p:spPr/>
        <p:txBody>
          <a:bodyPr>
            <a:normAutofit fontScale="90000"/>
          </a:bodyPr>
          <a:lstStyle/>
          <a:p>
            <a:r>
              <a:rPr lang="en-US" sz="4000" dirty="0"/>
              <a:t>Inside the toolbox 2: The Binomial Distribution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E688D07-24AC-4C9F-8F83-2BC4A0C0F2E9}"/>
                  </a:ext>
                </a:extLst>
              </p:cNvPr>
              <p:cNvSpPr>
                <a:spLocks noGrp="1"/>
              </p:cNvSpPr>
              <p:nvPr>
                <p:ph idx="1"/>
              </p:nvPr>
            </p:nvSpPr>
            <p:spPr/>
            <p:txBody>
              <a:bodyPr>
                <a:normAutofit fontScale="92500"/>
              </a:bodyPr>
              <a:lstStyle/>
              <a:p>
                <a:r>
                  <a:rPr lang="en-US" dirty="0">
                    <a:solidFill>
                      <a:schemeClr val="tx2"/>
                    </a:solidFill>
                  </a:rPr>
                  <a:t>Describes any number of independent trials of binary outcomes.</a:t>
                </a:r>
              </a:p>
              <a:p>
                <a:pPr lvl="1"/>
                <a:r>
                  <a:rPr lang="en-US" dirty="0">
                    <a:solidFill>
                      <a:schemeClr val="tx2"/>
                    </a:solidFill>
                  </a:rPr>
                  <a:t>Only two possible outcomes for every trial (Bernoulli trials).</a:t>
                </a:r>
              </a:p>
              <a:p>
                <a:pPr lvl="1"/>
                <a:r>
                  <a:rPr lang="en-US" dirty="0">
                    <a:solidFill>
                      <a:schemeClr val="tx2"/>
                    </a:solidFill>
                  </a:rPr>
                  <a:t>If one outcome is 1 and the other is 0, models the probability of the total count of one outcome (x) after a defined number of trials (n).</a:t>
                </a:r>
              </a:p>
              <a:p>
                <a:pPr lvl="1"/>
                <a:r>
                  <a:rPr lang="en-US" dirty="0">
                    <a:solidFill>
                      <a:schemeClr val="tx2"/>
                    </a:solidFill>
                  </a:rPr>
                  <a:t>Example: for 10 coin tosses there will be discrete probability values for numbers from 0 to 10.</a:t>
                </a:r>
              </a:p>
              <a:p>
                <a:pPr lvl="1"/>
                <a:r>
                  <a:rPr lang="en-US" dirty="0">
                    <a:solidFill>
                      <a:schemeClr val="tx2"/>
                    </a:solidFill>
                  </a:rPr>
                  <a:t>When p is the probability of outcome 1 in every trial:</a:t>
                </a:r>
              </a:p>
              <a:p>
                <a:pPr marL="450000" lvl="1" indent="0">
                  <a:buNone/>
                </a:pPr>
                <a14:m>
                  <m:oMathPara xmlns:m="http://schemas.openxmlformats.org/officeDocument/2006/math">
                    <m:oMathParaPr>
                      <m:jc m:val="center"/>
                    </m:oMathParaPr>
                    <m:oMath xmlns:m="http://schemas.openxmlformats.org/officeDocument/2006/math">
                      <m:r>
                        <a:rPr lang="en-US" sz="2600" b="0" i="1" smtClean="0">
                          <a:solidFill>
                            <a:schemeClr val="tx2"/>
                          </a:solidFill>
                          <a:latin typeface="Cambria Math" panose="02040503050406030204" pitchFamily="18" charset="0"/>
                        </a:rPr>
                        <m:t>𝐵𝑖𝑛𝑜𝑚𝑖𝑎𝑙</m:t>
                      </m:r>
                      <m:r>
                        <a:rPr lang="en-US" sz="2600" b="0" i="1" smtClean="0">
                          <a:solidFill>
                            <a:schemeClr val="tx2"/>
                          </a:solidFill>
                          <a:latin typeface="Cambria Math" panose="02040503050406030204" pitchFamily="18" charset="0"/>
                        </a:rPr>
                        <m:t> </m:t>
                      </m:r>
                      <m:r>
                        <a:rPr lang="en-US" sz="2600" b="0" i="1" smtClean="0">
                          <a:solidFill>
                            <a:schemeClr val="tx2"/>
                          </a:solidFill>
                          <a:latin typeface="Cambria Math" panose="02040503050406030204" pitchFamily="18" charset="0"/>
                        </a:rPr>
                        <m:t>𝑃𝑟𝑜𝑏𝑎𝑏𝑖𝑙𝑖𝑡𝑦</m:t>
                      </m:r>
                      <m:r>
                        <a:rPr lang="en-US" sz="2600" b="0" i="1" smtClean="0">
                          <a:solidFill>
                            <a:schemeClr val="tx2"/>
                          </a:solidFill>
                          <a:latin typeface="Cambria Math" panose="02040503050406030204" pitchFamily="18" charset="0"/>
                        </a:rPr>
                        <m:t>=(</m:t>
                      </m:r>
                      <m:sPre>
                        <m:sPrePr>
                          <m:ctrlPr>
                            <a:rPr lang="en-US" sz="2600" b="0" i="1" smtClean="0">
                              <a:solidFill>
                                <a:schemeClr val="tx2"/>
                              </a:solidFill>
                              <a:latin typeface="Cambria Math" panose="02040503050406030204" pitchFamily="18" charset="0"/>
                            </a:rPr>
                          </m:ctrlPr>
                        </m:sPrePr>
                        <m:sub>
                          <m:r>
                            <a:rPr lang="en-US" sz="2600" b="0" i="1" smtClean="0">
                              <a:solidFill>
                                <a:schemeClr val="tx2"/>
                              </a:solidFill>
                              <a:latin typeface="Cambria Math" panose="02040503050406030204" pitchFamily="18" charset="0"/>
                            </a:rPr>
                            <m:t>𝑥</m:t>
                          </m:r>
                        </m:sub>
                        <m:sup>
                          <m:r>
                            <a:rPr lang="en-US" sz="2600" b="0" i="1" smtClean="0">
                              <a:solidFill>
                                <a:schemeClr val="tx2"/>
                              </a:solidFill>
                              <a:latin typeface="Cambria Math" panose="02040503050406030204" pitchFamily="18" charset="0"/>
                            </a:rPr>
                            <m:t>𝑛</m:t>
                          </m:r>
                        </m:sup>
                        <m:e>
                          <m:r>
                            <a:rPr lang="en-US" sz="2600" b="0" i="1" smtClean="0">
                              <a:solidFill>
                                <a:schemeClr val="tx2"/>
                              </a:solidFill>
                              <a:latin typeface="Cambria Math" panose="02040503050406030204" pitchFamily="18" charset="0"/>
                            </a:rPr>
                            <m:t>) ∗</m:t>
                          </m:r>
                          <m:sSup>
                            <m:sSupPr>
                              <m:ctrlPr>
                                <a:rPr lang="en-US" sz="2600" b="0" i="1" smtClean="0">
                                  <a:solidFill>
                                    <a:schemeClr val="tx2"/>
                                  </a:solidFill>
                                  <a:latin typeface="Cambria Math" panose="02040503050406030204" pitchFamily="18" charset="0"/>
                                </a:rPr>
                              </m:ctrlPr>
                            </m:sSupPr>
                            <m:e>
                              <m:r>
                                <a:rPr lang="en-US" sz="2600" b="0" i="1" smtClean="0">
                                  <a:solidFill>
                                    <a:schemeClr val="tx2"/>
                                  </a:solidFill>
                                  <a:latin typeface="Cambria Math" panose="02040503050406030204" pitchFamily="18" charset="0"/>
                                </a:rPr>
                                <m:t>𝑝</m:t>
                              </m:r>
                            </m:e>
                            <m:sup>
                              <m:r>
                                <a:rPr lang="en-US" sz="2600" b="0" i="1" smtClean="0">
                                  <a:solidFill>
                                    <a:schemeClr val="tx2"/>
                                  </a:solidFill>
                                  <a:latin typeface="Cambria Math" panose="02040503050406030204" pitchFamily="18" charset="0"/>
                                </a:rPr>
                                <m:t>𝑥</m:t>
                              </m:r>
                            </m:sup>
                          </m:sSup>
                          <m:r>
                            <a:rPr lang="en-US" sz="2600" b="0" i="1" smtClean="0">
                              <a:solidFill>
                                <a:schemeClr val="tx2"/>
                              </a:solidFill>
                              <a:latin typeface="Cambria Math" panose="02040503050406030204" pitchFamily="18" charset="0"/>
                            </a:rPr>
                            <m:t> ∗ </m:t>
                          </m:r>
                          <m:sSup>
                            <m:sSupPr>
                              <m:ctrlPr>
                                <a:rPr lang="en-US" sz="2600" b="0" i="1" smtClean="0">
                                  <a:solidFill>
                                    <a:schemeClr val="tx2"/>
                                  </a:solidFill>
                                  <a:latin typeface="Cambria Math" panose="02040503050406030204" pitchFamily="18" charset="0"/>
                                </a:rPr>
                              </m:ctrlPr>
                            </m:sSupPr>
                            <m:e>
                              <m:r>
                                <a:rPr lang="en-US" sz="2600" b="0" i="1" smtClean="0">
                                  <a:solidFill>
                                    <a:schemeClr val="tx2"/>
                                  </a:solidFill>
                                  <a:latin typeface="Cambria Math" panose="02040503050406030204" pitchFamily="18" charset="0"/>
                                </a:rPr>
                                <m:t>(1 −</m:t>
                              </m:r>
                              <m:r>
                                <a:rPr lang="en-US" sz="2600" b="0" i="1" smtClean="0">
                                  <a:solidFill>
                                    <a:schemeClr val="tx2"/>
                                  </a:solidFill>
                                  <a:latin typeface="Cambria Math" panose="02040503050406030204" pitchFamily="18" charset="0"/>
                                </a:rPr>
                                <m:t>𝑝</m:t>
                              </m:r>
                              <m:r>
                                <a:rPr lang="en-US" sz="2600" b="0" i="1" smtClean="0">
                                  <a:solidFill>
                                    <a:schemeClr val="tx2"/>
                                  </a:solidFill>
                                  <a:latin typeface="Cambria Math" panose="02040503050406030204" pitchFamily="18" charset="0"/>
                                </a:rPr>
                                <m:t>)</m:t>
                              </m:r>
                            </m:e>
                            <m:sup>
                              <m:r>
                                <a:rPr lang="en-US" sz="2600" b="0" i="1" smtClean="0">
                                  <a:solidFill>
                                    <a:schemeClr val="tx2"/>
                                  </a:solidFill>
                                  <a:latin typeface="Cambria Math" panose="02040503050406030204" pitchFamily="18" charset="0"/>
                                </a:rPr>
                                <m:t>(</m:t>
                              </m:r>
                              <m:r>
                                <a:rPr lang="en-US" sz="2600" b="0" i="1" smtClean="0">
                                  <a:solidFill>
                                    <a:schemeClr val="tx2"/>
                                  </a:solidFill>
                                  <a:latin typeface="Cambria Math" panose="02040503050406030204" pitchFamily="18" charset="0"/>
                                </a:rPr>
                                <m:t>𝑛</m:t>
                              </m:r>
                              <m:r>
                                <a:rPr lang="en-US" sz="2600" b="0" i="1" smtClean="0">
                                  <a:solidFill>
                                    <a:schemeClr val="tx2"/>
                                  </a:solidFill>
                                  <a:latin typeface="Cambria Math" panose="02040503050406030204" pitchFamily="18" charset="0"/>
                                </a:rPr>
                                <m:t> − </m:t>
                              </m:r>
                              <m:r>
                                <a:rPr lang="en-US" sz="2600" b="0" i="1" smtClean="0">
                                  <a:solidFill>
                                    <a:schemeClr val="tx2"/>
                                  </a:solidFill>
                                  <a:latin typeface="Cambria Math" panose="02040503050406030204" pitchFamily="18" charset="0"/>
                                </a:rPr>
                                <m:t>𝑥</m:t>
                              </m:r>
                              <m:r>
                                <a:rPr lang="en-US" sz="2600" b="0" i="1" smtClean="0">
                                  <a:solidFill>
                                    <a:schemeClr val="tx2"/>
                                  </a:solidFill>
                                  <a:latin typeface="Cambria Math" panose="02040503050406030204" pitchFamily="18" charset="0"/>
                                </a:rPr>
                                <m:t>)</m:t>
                              </m:r>
                            </m:sup>
                          </m:sSup>
                        </m:e>
                      </m:sPre>
                    </m:oMath>
                  </m:oMathPara>
                </a14:m>
                <a:endParaRPr lang="en-US" sz="2600" dirty="0">
                  <a:solidFill>
                    <a:schemeClr val="tx2"/>
                  </a:solidFill>
                </a:endParaRPr>
              </a:p>
              <a:p>
                <a:endParaRPr lang="en-US" dirty="0">
                  <a:solidFill>
                    <a:schemeClr val="tx2"/>
                  </a:solidFill>
                </a:endParaRPr>
              </a:p>
              <a:p>
                <a:r>
                  <a:rPr lang="en-US" dirty="0">
                    <a:solidFill>
                      <a:schemeClr val="tx2"/>
                    </a:solidFill>
                  </a:rPr>
                  <a:t>The murder mystery can be defined to follow a Binomial distribution:</a:t>
                </a:r>
              </a:p>
              <a:p>
                <a:pPr lvl="1"/>
                <a:r>
                  <a:rPr lang="en-US" dirty="0">
                    <a:solidFill>
                      <a:schemeClr val="tx2"/>
                    </a:solidFill>
                  </a:rPr>
                  <a:t>For every suspect involved in a violent crime against birds, the outcome that the suspect is not a cat is 1.</a:t>
                </a:r>
              </a:p>
              <a:p>
                <a:pPr lvl="1"/>
                <a:endParaRPr lang="en-US" dirty="0">
                  <a:solidFill>
                    <a:schemeClr val="tx2"/>
                  </a:solidFill>
                </a:endParaRPr>
              </a:p>
            </p:txBody>
          </p:sp>
        </mc:Choice>
        <mc:Fallback>
          <p:sp>
            <p:nvSpPr>
              <p:cNvPr id="3" name="Content Placeholder 2">
                <a:extLst>
                  <a:ext uri="{FF2B5EF4-FFF2-40B4-BE49-F238E27FC236}">
                    <a16:creationId xmlns:a16="http://schemas.microsoft.com/office/drawing/2014/main" id="{7E688D07-24AC-4C9F-8F83-2BC4A0C0F2E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09B88961-3149-4779-BCF6-7E3FB9B3F1F4}"/>
              </a:ext>
            </a:extLst>
          </p:cNvPr>
          <p:cNvSpPr txBox="1">
            <a:spLocks/>
          </p:cNvSpPr>
          <p:nvPr/>
        </p:nvSpPr>
        <p:spPr>
          <a:xfrm>
            <a:off x="911866" y="6118946"/>
            <a:ext cx="10353762" cy="68621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600" dirty="0"/>
              <a:t>Remarks: Although not the most ideal, problems like this are often solved using a binomial probability distribution. For a more idealized example, please refer to the R code.</a:t>
            </a:r>
          </a:p>
        </p:txBody>
      </p:sp>
    </p:spTree>
    <p:extLst>
      <p:ext uri="{BB962C8B-B14F-4D97-AF65-F5344CB8AC3E}">
        <p14:creationId xmlns:p14="http://schemas.microsoft.com/office/powerpoint/2010/main" val="955013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094F-4C14-4161-9879-2A9470967922}"/>
              </a:ext>
            </a:extLst>
          </p:cNvPr>
          <p:cNvSpPr>
            <a:spLocks noGrp="1"/>
          </p:cNvSpPr>
          <p:nvPr>
            <p:ph type="title"/>
          </p:nvPr>
        </p:nvSpPr>
        <p:spPr/>
        <p:txBody>
          <a:bodyPr/>
          <a:lstStyle/>
          <a:p>
            <a:r>
              <a:rPr lang="en-US" sz="4000" dirty="0"/>
              <a:t>Inside the toolbox 3: Parameter values</a:t>
            </a:r>
            <a:endParaRPr lang="en-US" dirty="0"/>
          </a:p>
        </p:txBody>
      </p:sp>
      <p:sp>
        <p:nvSpPr>
          <p:cNvPr id="3" name="Content Placeholder 2">
            <a:extLst>
              <a:ext uri="{FF2B5EF4-FFF2-40B4-BE49-F238E27FC236}">
                <a16:creationId xmlns:a16="http://schemas.microsoft.com/office/drawing/2014/main" id="{C40169AF-33F6-41BC-93CC-47DE9219AA4D}"/>
              </a:ext>
            </a:extLst>
          </p:cNvPr>
          <p:cNvSpPr>
            <a:spLocks noGrp="1"/>
          </p:cNvSpPr>
          <p:nvPr>
            <p:ph idx="1"/>
          </p:nvPr>
        </p:nvSpPr>
        <p:spPr>
          <a:xfrm>
            <a:off x="913795" y="1732450"/>
            <a:ext cx="10353762" cy="1291043"/>
          </a:xfrm>
        </p:spPr>
        <p:txBody>
          <a:bodyPr/>
          <a:lstStyle/>
          <a:p>
            <a:r>
              <a:rPr lang="en-US" dirty="0"/>
              <a:t>Every statistical problem in one way or another, is a parameter estimation problem.</a:t>
            </a:r>
          </a:p>
          <a:p>
            <a:r>
              <a:rPr lang="en-US" dirty="0"/>
              <a:t>Very boring definition: A parameter is a number describing a whole population (e.g., population mean), while a statistic is a number describing a sample (e.g., sample mean).</a:t>
            </a:r>
          </a:p>
        </p:txBody>
      </p:sp>
      <p:sp>
        <p:nvSpPr>
          <p:cNvPr id="7" name="Content Placeholder 2">
            <a:extLst>
              <a:ext uri="{FF2B5EF4-FFF2-40B4-BE49-F238E27FC236}">
                <a16:creationId xmlns:a16="http://schemas.microsoft.com/office/drawing/2014/main" id="{28945AA3-1083-47A9-B317-26995A2670EB}"/>
              </a:ext>
            </a:extLst>
          </p:cNvPr>
          <p:cNvSpPr txBox="1">
            <a:spLocks/>
          </p:cNvSpPr>
          <p:nvPr/>
        </p:nvSpPr>
        <p:spPr>
          <a:xfrm>
            <a:off x="7762238" y="5609766"/>
            <a:ext cx="2498341" cy="45141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200" dirty="0"/>
              <a:t>Figure: The normal distribution.</a:t>
            </a:r>
          </a:p>
        </p:txBody>
      </p:sp>
      <p:pic>
        <p:nvPicPr>
          <p:cNvPr id="6156" name="Picture 12" descr="Explaining the 68-95-99.7 rule for a Normal Distribution | by Michael  Galarnyk | Towards Data Science">
            <a:extLst>
              <a:ext uri="{FF2B5EF4-FFF2-40B4-BE49-F238E27FC236}">
                <a16:creationId xmlns:a16="http://schemas.microsoft.com/office/drawing/2014/main" id="{5A9620D3-C940-4A6F-AE8F-D26B536B1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459" y="3105818"/>
            <a:ext cx="4751205" cy="2375603"/>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5A50C023-3540-411F-9094-D7B642819CDF}"/>
              </a:ext>
            </a:extLst>
          </p:cNvPr>
          <p:cNvSpPr txBox="1">
            <a:spLocks/>
          </p:cNvSpPr>
          <p:nvPr/>
        </p:nvSpPr>
        <p:spPr>
          <a:xfrm>
            <a:off x="905371" y="3056569"/>
            <a:ext cx="5435694" cy="290311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Introducing the normal distribution.</a:t>
            </a:r>
          </a:p>
          <a:p>
            <a:r>
              <a:rPr lang="en-US" dirty="0"/>
              <a:t>Many reasons to love it:</a:t>
            </a:r>
          </a:p>
          <a:p>
            <a:pPr lvl="1"/>
            <a:r>
              <a:rPr lang="en-US" dirty="0"/>
              <a:t>Very attractive shape that never changes.</a:t>
            </a:r>
          </a:p>
          <a:p>
            <a:pPr lvl="1"/>
            <a:r>
              <a:rPr lang="en-US" dirty="0"/>
              <a:t>Can be defined with only two parameters, the mean and standard deviation.</a:t>
            </a:r>
          </a:p>
          <a:p>
            <a:pPr lvl="1"/>
            <a:r>
              <a:rPr lang="en-US" dirty="0"/>
              <a:t>The sampling process itself produces a normal distribution. (Central Limit Theorem)</a:t>
            </a:r>
          </a:p>
          <a:p>
            <a:pPr lvl="1"/>
            <a:endParaRPr lang="en-US" dirty="0"/>
          </a:p>
        </p:txBody>
      </p:sp>
      <p:sp>
        <p:nvSpPr>
          <p:cNvPr id="15" name="Subtitle 4">
            <a:extLst>
              <a:ext uri="{FF2B5EF4-FFF2-40B4-BE49-F238E27FC236}">
                <a16:creationId xmlns:a16="http://schemas.microsoft.com/office/drawing/2014/main" id="{357108A4-8060-4278-A88F-A41ED72CB083}"/>
              </a:ext>
            </a:extLst>
          </p:cNvPr>
          <p:cNvSpPr txBox="1">
            <a:spLocks/>
          </p:cNvSpPr>
          <p:nvPr/>
        </p:nvSpPr>
        <p:spPr>
          <a:xfrm>
            <a:off x="879781" y="5861672"/>
            <a:ext cx="10529541" cy="8250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Conclusion: When we calculate the mean and standard deviation of any sample, we are essentially estimating parameters for a normal distribution.</a:t>
            </a:r>
          </a:p>
        </p:txBody>
      </p:sp>
    </p:spTree>
    <p:extLst>
      <p:ext uri="{BB962C8B-B14F-4D97-AF65-F5344CB8AC3E}">
        <p14:creationId xmlns:p14="http://schemas.microsoft.com/office/powerpoint/2010/main" val="3797367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8EDB-B0D5-4C9E-958E-D9DB5D2D19A7}"/>
              </a:ext>
            </a:extLst>
          </p:cNvPr>
          <p:cNvSpPr>
            <a:spLocks noGrp="1"/>
          </p:cNvSpPr>
          <p:nvPr>
            <p:ph type="title"/>
          </p:nvPr>
        </p:nvSpPr>
        <p:spPr/>
        <p:txBody>
          <a:bodyPr>
            <a:noAutofit/>
          </a:bodyPr>
          <a:lstStyle/>
          <a:p>
            <a:r>
              <a:rPr lang="en-US" sz="3200" dirty="0"/>
              <a:t>Inside the toolbox 4: Maximum Likelihood Estimation</a:t>
            </a:r>
          </a:p>
        </p:txBody>
      </p:sp>
      <p:sp>
        <p:nvSpPr>
          <p:cNvPr id="3" name="Content Placeholder 2">
            <a:extLst>
              <a:ext uri="{FF2B5EF4-FFF2-40B4-BE49-F238E27FC236}">
                <a16:creationId xmlns:a16="http://schemas.microsoft.com/office/drawing/2014/main" id="{14F2F41D-C38F-468D-9564-D3F6AB37F624}"/>
              </a:ext>
            </a:extLst>
          </p:cNvPr>
          <p:cNvSpPr>
            <a:spLocks noGrp="1"/>
          </p:cNvSpPr>
          <p:nvPr>
            <p:ph idx="1"/>
          </p:nvPr>
        </p:nvSpPr>
        <p:spPr>
          <a:xfrm>
            <a:off x="913795" y="1732450"/>
            <a:ext cx="10353762" cy="753432"/>
          </a:xfrm>
        </p:spPr>
        <p:txBody>
          <a:bodyPr>
            <a:normAutofit fontScale="92500"/>
          </a:bodyPr>
          <a:lstStyle/>
          <a:p>
            <a:r>
              <a:rPr lang="en-US" dirty="0"/>
              <a:t>Likelihood is simply the probability of model parameters given some data. A likelihood function yields the goodness of fit of a statistical model on data for given values of parameters.</a:t>
            </a:r>
          </a:p>
        </p:txBody>
      </p:sp>
      <p:pic>
        <p:nvPicPr>
          <p:cNvPr id="6" name="Picture 5">
            <a:extLst>
              <a:ext uri="{FF2B5EF4-FFF2-40B4-BE49-F238E27FC236}">
                <a16:creationId xmlns:a16="http://schemas.microsoft.com/office/drawing/2014/main" id="{1BF2938B-C57E-4937-A6AE-892E0EC5E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079" y="2513452"/>
            <a:ext cx="4076701" cy="2717800"/>
          </a:xfrm>
          <a:prstGeom prst="rect">
            <a:avLst/>
          </a:prstGeom>
        </p:spPr>
      </p:pic>
      <p:sp>
        <p:nvSpPr>
          <p:cNvPr id="5" name="Content Placeholder 2">
            <a:extLst>
              <a:ext uri="{FF2B5EF4-FFF2-40B4-BE49-F238E27FC236}">
                <a16:creationId xmlns:a16="http://schemas.microsoft.com/office/drawing/2014/main" id="{D5E86680-C4E4-40C7-93E9-7C34725456B7}"/>
              </a:ext>
            </a:extLst>
          </p:cNvPr>
          <p:cNvSpPr txBox="1">
            <a:spLocks/>
          </p:cNvSpPr>
          <p:nvPr/>
        </p:nvSpPr>
        <p:spPr>
          <a:xfrm>
            <a:off x="1582550" y="5281694"/>
            <a:ext cx="3897374" cy="96540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1800" dirty="0"/>
              <a:t>Maximum likelihood: Finding the parameter values that maximize the likelihood</a:t>
            </a:r>
          </a:p>
        </p:txBody>
      </p:sp>
      <p:pic>
        <p:nvPicPr>
          <p:cNvPr id="9" name="Picture 8">
            <a:extLst>
              <a:ext uri="{FF2B5EF4-FFF2-40B4-BE49-F238E27FC236}">
                <a16:creationId xmlns:a16="http://schemas.microsoft.com/office/drawing/2014/main" id="{C619A977-4989-4A1F-A897-21444746B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8468" y="2470182"/>
            <a:ext cx="2768090" cy="2768090"/>
          </a:xfrm>
          <a:prstGeom prst="rect">
            <a:avLst/>
          </a:prstGeom>
        </p:spPr>
      </p:pic>
      <p:sp>
        <p:nvSpPr>
          <p:cNvPr id="10" name="Content Placeholder 2">
            <a:extLst>
              <a:ext uri="{FF2B5EF4-FFF2-40B4-BE49-F238E27FC236}">
                <a16:creationId xmlns:a16="http://schemas.microsoft.com/office/drawing/2014/main" id="{A069998B-3F5F-4CCB-BDC4-3E77D8C6DEED}"/>
              </a:ext>
            </a:extLst>
          </p:cNvPr>
          <p:cNvSpPr txBox="1">
            <a:spLocks/>
          </p:cNvSpPr>
          <p:nvPr/>
        </p:nvSpPr>
        <p:spPr>
          <a:xfrm>
            <a:off x="7023766" y="5319220"/>
            <a:ext cx="3897374" cy="96540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1800" dirty="0"/>
              <a:t>A clever algorithm solving a two parameter maximum likelihood problem</a:t>
            </a:r>
          </a:p>
        </p:txBody>
      </p:sp>
      <p:sp>
        <p:nvSpPr>
          <p:cNvPr id="11" name="TextBox 10">
            <a:extLst>
              <a:ext uri="{FF2B5EF4-FFF2-40B4-BE49-F238E27FC236}">
                <a16:creationId xmlns:a16="http://schemas.microsoft.com/office/drawing/2014/main" id="{25EB2766-ED96-468B-B557-23204D566E6E}"/>
              </a:ext>
            </a:extLst>
          </p:cNvPr>
          <p:cNvSpPr txBox="1"/>
          <p:nvPr/>
        </p:nvSpPr>
        <p:spPr>
          <a:xfrm>
            <a:off x="545592" y="6309360"/>
            <a:ext cx="8791111" cy="461665"/>
          </a:xfrm>
          <a:prstGeom prst="rect">
            <a:avLst/>
          </a:prstGeom>
          <a:noFill/>
        </p:spPr>
        <p:txBody>
          <a:bodyPr wrap="square" rtlCol="0">
            <a:spAutoFit/>
          </a:bodyPr>
          <a:lstStyle/>
          <a:p>
            <a:r>
              <a:rPr lang="en-US" sz="1200" dirty="0"/>
              <a:t>Gif 1: </a:t>
            </a:r>
            <a:r>
              <a:rPr lang="en-US" sz="1200" dirty="0">
                <a:hlinkClick r:id="rId4"/>
              </a:rPr>
              <a:t>https://towardsdatascience.com/maximum-likelihood-estimation-984af2dcfcac?gi=addc0a03b3a1</a:t>
            </a:r>
            <a:r>
              <a:rPr lang="en-US" sz="1200" dirty="0"/>
              <a:t> </a:t>
            </a:r>
          </a:p>
          <a:p>
            <a:r>
              <a:rPr lang="en-US" sz="1200" dirty="0"/>
              <a:t>Gif 2: </a:t>
            </a:r>
            <a:r>
              <a:rPr lang="en-US" sz="1200" dirty="0">
                <a:hlinkClick r:id="rId5"/>
              </a:rPr>
              <a:t>https://mmeredith.net/blog/2015/MLE_with_NelderMead.htm</a:t>
            </a:r>
            <a:r>
              <a:rPr lang="en-US" sz="1200" dirty="0"/>
              <a:t> </a:t>
            </a:r>
          </a:p>
        </p:txBody>
      </p:sp>
    </p:spTree>
    <p:extLst>
      <p:ext uri="{BB962C8B-B14F-4D97-AF65-F5344CB8AC3E}">
        <p14:creationId xmlns:p14="http://schemas.microsoft.com/office/powerpoint/2010/main" val="958963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3454-FD77-4AFB-9E3C-A586A7B2E5EE}"/>
              </a:ext>
            </a:extLst>
          </p:cNvPr>
          <p:cNvSpPr>
            <a:spLocks noGrp="1"/>
          </p:cNvSpPr>
          <p:nvPr>
            <p:ph type="title"/>
          </p:nvPr>
        </p:nvSpPr>
        <p:spPr/>
        <p:txBody>
          <a:bodyPr/>
          <a:lstStyle/>
          <a:p>
            <a:r>
              <a:rPr lang="en-US" dirty="0"/>
              <a:t>Michael’s Exploits: Grid Approximation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B8492F-01FE-4C3B-B4DD-E5ECD8F920B9}"/>
                  </a:ext>
                </a:extLst>
              </p:cNvPr>
              <p:cNvSpPr>
                <a:spLocks noGrp="1"/>
              </p:cNvSpPr>
              <p:nvPr>
                <p:ph idx="1"/>
              </p:nvPr>
            </p:nvSpPr>
            <p:spPr>
              <a:xfrm>
                <a:off x="913795" y="1732449"/>
                <a:ext cx="10353762" cy="4778310"/>
              </a:xfrm>
            </p:spPr>
            <p:txBody>
              <a:bodyPr>
                <a:normAutofit fontScale="92500" lnSpcReduction="10000"/>
              </a:bodyPr>
              <a:lstStyle/>
              <a:p>
                <a:r>
                  <a:rPr lang="en-US" dirty="0">
                    <a:solidFill>
                      <a:schemeClr val="tx2"/>
                    </a:solidFill>
                  </a:rPr>
                  <a:t>Try out different values of the parameter you are trying to estimate and calculate the probability of the observed data.</a:t>
                </a:r>
              </a:p>
              <a:p>
                <a:pPr/>
                <a14:m>
                  <m:oMath xmlns:m="http://schemas.openxmlformats.org/officeDocument/2006/math">
                    <m:r>
                      <a:rPr lang="en-US" sz="2000" b="0" i="1" smtClean="0">
                        <a:solidFill>
                          <a:schemeClr val="tx2"/>
                        </a:solidFill>
                        <a:latin typeface="Cambria Math" panose="02040503050406030204" pitchFamily="18" charset="0"/>
                      </a:rPr>
                      <m:t>𝐵𝑖𝑛𝑜𝑚𝑖𝑎𝑙</m:t>
                    </m:r>
                    <m:r>
                      <a:rPr lang="en-US" sz="2000" b="0" i="1" smtClean="0">
                        <a:solidFill>
                          <a:schemeClr val="tx2"/>
                        </a:solidFill>
                        <a:latin typeface="Cambria Math" panose="02040503050406030204" pitchFamily="18" charset="0"/>
                      </a:rPr>
                      <m:t> </m:t>
                    </m:r>
                    <m:r>
                      <a:rPr lang="en-US" sz="2000" b="0" i="1" smtClean="0">
                        <a:solidFill>
                          <a:schemeClr val="tx2"/>
                        </a:solidFill>
                        <a:latin typeface="Cambria Math" panose="02040503050406030204" pitchFamily="18" charset="0"/>
                      </a:rPr>
                      <m:t>𝑃𝑟𝑜𝑏𝑎𝑏𝑖𝑙𝑖𝑡𝑦</m:t>
                    </m:r>
                    <m:r>
                      <a:rPr lang="en-US" sz="2000" b="0" i="1" smtClean="0">
                        <a:solidFill>
                          <a:schemeClr val="tx2"/>
                        </a:solidFill>
                        <a:latin typeface="Cambria Math" panose="02040503050406030204" pitchFamily="18" charset="0"/>
                      </a:rPr>
                      <m:t> </m:t>
                    </m:r>
                    <m:r>
                      <a:rPr lang="en-US" sz="2000" b="0" i="1" smtClean="0">
                        <a:solidFill>
                          <a:schemeClr val="tx2"/>
                        </a:solidFill>
                        <a:latin typeface="Cambria Math" panose="02040503050406030204" pitchFamily="18" charset="0"/>
                      </a:rPr>
                      <m:t>𝑡h𝑎𝑡</m:t>
                    </m:r>
                    <m:r>
                      <a:rPr lang="en-US" sz="2000" b="0" i="1" smtClean="0">
                        <a:solidFill>
                          <a:schemeClr val="tx2"/>
                        </a:solidFill>
                        <a:latin typeface="Cambria Math" panose="02040503050406030204" pitchFamily="18" charset="0"/>
                      </a:rPr>
                      <m:t> </m:t>
                    </m:r>
                    <m:r>
                      <a:rPr lang="en-US" sz="2000" b="0" i="1" smtClean="0">
                        <a:solidFill>
                          <a:schemeClr val="tx2"/>
                        </a:solidFill>
                        <a:latin typeface="Cambria Math" panose="02040503050406030204" pitchFamily="18" charset="0"/>
                      </a:rPr>
                      <m:t>𝑐𝑎𝑡𝑠</m:t>
                    </m:r>
                    <m:r>
                      <a:rPr lang="en-US" sz="2000" b="0" i="1" smtClean="0">
                        <a:solidFill>
                          <a:schemeClr val="tx2"/>
                        </a:solidFill>
                        <a:latin typeface="Cambria Math" panose="02040503050406030204" pitchFamily="18" charset="0"/>
                      </a:rPr>
                      <m:t> </m:t>
                    </m:r>
                    <m:r>
                      <a:rPr lang="en-US" sz="2000" b="0" i="1" smtClean="0">
                        <a:solidFill>
                          <a:schemeClr val="tx2"/>
                        </a:solidFill>
                        <a:latin typeface="Cambria Math" panose="02040503050406030204" pitchFamily="18" charset="0"/>
                      </a:rPr>
                      <m:t>𝑎𝑟𝑒</m:t>
                    </m:r>
                    <m:r>
                      <a:rPr lang="en-US" sz="2000" b="0" i="1" smtClean="0">
                        <a:solidFill>
                          <a:schemeClr val="tx2"/>
                        </a:solidFill>
                        <a:latin typeface="Cambria Math" panose="02040503050406030204" pitchFamily="18" charset="0"/>
                      </a:rPr>
                      <m:t> </m:t>
                    </m:r>
                    <m:r>
                      <a:rPr lang="en-US" sz="2000" b="0" i="1" smtClean="0">
                        <a:solidFill>
                          <a:schemeClr val="tx2"/>
                        </a:solidFill>
                        <a:latin typeface="Cambria Math" panose="02040503050406030204" pitchFamily="18" charset="0"/>
                      </a:rPr>
                      <m:t>𝑖𝑛𝑛𝑜𝑐𝑒𝑛𝑡</m:t>
                    </m:r>
                    <m:r>
                      <a:rPr lang="en-US" sz="2000" b="0" i="1" smtClean="0">
                        <a:solidFill>
                          <a:schemeClr val="tx2"/>
                        </a:solidFill>
                        <a:latin typeface="Cambria Math" panose="02040503050406030204" pitchFamily="18" charset="0"/>
                      </a:rPr>
                      <m:t>=(</m:t>
                    </m:r>
                    <m:sPre>
                      <m:sPrePr>
                        <m:ctrlPr>
                          <a:rPr lang="en-US" sz="2000" b="0" i="1" smtClean="0">
                            <a:solidFill>
                              <a:schemeClr val="tx2"/>
                            </a:solidFill>
                            <a:latin typeface="Cambria Math" panose="02040503050406030204" pitchFamily="18" charset="0"/>
                          </a:rPr>
                        </m:ctrlPr>
                      </m:sPrePr>
                      <m:sub>
                        <m:r>
                          <a:rPr lang="en-US" sz="2000" b="0" i="1" smtClean="0">
                            <a:solidFill>
                              <a:schemeClr val="tx2"/>
                            </a:solidFill>
                            <a:latin typeface="Cambria Math" panose="02040503050406030204" pitchFamily="18" charset="0"/>
                          </a:rPr>
                          <m:t>𝑥</m:t>
                        </m:r>
                      </m:sub>
                      <m:sup>
                        <m:r>
                          <a:rPr lang="en-US" sz="2000" b="0" i="1" smtClean="0">
                            <a:solidFill>
                              <a:schemeClr val="tx2"/>
                            </a:solidFill>
                            <a:latin typeface="Cambria Math" panose="02040503050406030204" pitchFamily="18" charset="0"/>
                          </a:rPr>
                          <m:t>𝑛</m:t>
                        </m:r>
                      </m:sup>
                      <m:e>
                        <m:r>
                          <a:rPr lang="en-US" sz="2000" b="0" i="1" smtClean="0">
                            <a:solidFill>
                              <a:schemeClr val="tx2"/>
                            </a:solidFill>
                            <a:latin typeface="Cambria Math" panose="02040503050406030204" pitchFamily="18" charset="0"/>
                          </a:rPr>
                          <m:t>) ∗</m:t>
                        </m:r>
                        <m:sSup>
                          <m:sSupPr>
                            <m:ctrlPr>
                              <a:rPr lang="en-US" sz="2000" b="0" i="1" smtClean="0">
                                <a:solidFill>
                                  <a:schemeClr val="tx2"/>
                                </a:solidFill>
                                <a:latin typeface="Cambria Math" panose="02040503050406030204" pitchFamily="18" charset="0"/>
                              </a:rPr>
                            </m:ctrlPr>
                          </m:sSupPr>
                          <m:e>
                            <m:r>
                              <a:rPr lang="en-US" sz="2000" b="0" i="1" smtClean="0">
                                <a:solidFill>
                                  <a:schemeClr val="tx2"/>
                                </a:solidFill>
                                <a:latin typeface="Cambria Math" panose="02040503050406030204" pitchFamily="18" charset="0"/>
                              </a:rPr>
                              <m:t>𝑝</m:t>
                            </m:r>
                          </m:e>
                          <m:sup>
                            <m:r>
                              <a:rPr lang="en-US" sz="2000" b="0" i="1" smtClean="0">
                                <a:solidFill>
                                  <a:schemeClr val="tx2"/>
                                </a:solidFill>
                                <a:latin typeface="Cambria Math" panose="02040503050406030204" pitchFamily="18" charset="0"/>
                              </a:rPr>
                              <m:t>𝑥</m:t>
                            </m:r>
                          </m:sup>
                        </m:sSup>
                        <m:r>
                          <a:rPr lang="en-US" sz="2000" b="0" i="1" smtClean="0">
                            <a:solidFill>
                              <a:schemeClr val="tx2"/>
                            </a:solidFill>
                            <a:latin typeface="Cambria Math" panose="02040503050406030204" pitchFamily="18" charset="0"/>
                          </a:rPr>
                          <m:t> ∗ </m:t>
                        </m:r>
                        <m:sSup>
                          <m:sSupPr>
                            <m:ctrlPr>
                              <a:rPr lang="en-US" sz="2000" b="0" i="1" smtClean="0">
                                <a:solidFill>
                                  <a:schemeClr val="tx2"/>
                                </a:solidFill>
                                <a:latin typeface="Cambria Math" panose="02040503050406030204" pitchFamily="18" charset="0"/>
                              </a:rPr>
                            </m:ctrlPr>
                          </m:sSupPr>
                          <m:e>
                            <m:r>
                              <a:rPr lang="en-US" sz="2000" b="0" i="1" smtClean="0">
                                <a:solidFill>
                                  <a:schemeClr val="tx2"/>
                                </a:solidFill>
                                <a:latin typeface="Cambria Math" panose="02040503050406030204" pitchFamily="18" charset="0"/>
                              </a:rPr>
                              <m:t>(1 −</m:t>
                            </m:r>
                            <m:r>
                              <a:rPr lang="en-US" sz="2000" b="0" i="1" smtClean="0">
                                <a:solidFill>
                                  <a:schemeClr val="tx2"/>
                                </a:solidFill>
                                <a:latin typeface="Cambria Math" panose="02040503050406030204" pitchFamily="18" charset="0"/>
                              </a:rPr>
                              <m:t>𝑝</m:t>
                            </m:r>
                            <m:r>
                              <a:rPr lang="en-US" sz="2000" b="0" i="1" smtClean="0">
                                <a:solidFill>
                                  <a:schemeClr val="tx2"/>
                                </a:solidFill>
                                <a:latin typeface="Cambria Math" panose="02040503050406030204" pitchFamily="18" charset="0"/>
                              </a:rPr>
                              <m:t>)</m:t>
                            </m:r>
                          </m:e>
                          <m:sup>
                            <m:r>
                              <a:rPr lang="en-US" sz="2000" b="0" i="1" smtClean="0">
                                <a:solidFill>
                                  <a:schemeClr val="tx2"/>
                                </a:solidFill>
                                <a:latin typeface="Cambria Math" panose="02040503050406030204" pitchFamily="18" charset="0"/>
                              </a:rPr>
                              <m:t>(</m:t>
                            </m:r>
                            <m:r>
                              <a:rPr lang="en-US" sz="2000" b="0" i="1" smtClean="0">
                                <a:solidFill>
                                  <a:schemeClr val="tx2"/>
                                </a:solidFill>
                                <a:latin typeface="Cambria Math" panose="02040503050406030204" pitchFamily="18" charset="0"/>
                              </a:rPr>
                              <m:t>𝑛</m:t>
                            </m:r>
                            <m:r>
                              <a:rPr lang="en-US" sz="2000" b="0" i="1" smtClean="0">
                                <a:solidFill>
                                  <a:schemeClr val="tx2"/>
                                </a:solidFill>
                                <a:latin typeface="Cambria Math" panose="02040503050406030204" pitchFamily="18" charset="0"/>
                              </a:rPr>
                              <m:t> − </m:t>
                            </m:r>
                            <m:r>
                              <a:rPr lang="en-US" sz="2000" b="0" i="1" smtClean="0">
                                <a:solidFill>
                                  <a:schemeClr val="tx2"/>
                                </a:solidFill>
                                <a:latin typeface="Cambria Math" panose="02040503050406030204" pitchFamily="18" charset="0"/>
                              </a:rPr>
                              <m:t>𝑥</m:t>
                            </m:r>
                            <m:r>
                              <a:rPr lang="en-US" sz="2000" b="0" i="1" smtClean="0">
                                <a:solidFill>
                                  <a:schemeClr val="tx2"/>
                                </a:solidFill>
                                <a:latin typeface="Cambria Math" panose="02040503050406030204" pitchFamily="18" charset="0"/>
                              </a:rPr>
                              <m:t>)</m:t>
                            </m:r>
                          </m:sup>
                        </m:sSup>
                      </m:e>
                    </m:sPre>
                  </m:oMath>
                </a14:m>
                <a:endParaRPr lang="en-US" dirty="0">
                  <a:solidFill>
                    <a:schemeClr val="tx2"/>
                  </a:solidFill>
                </a:endParaRPr>
              </a:p>
              <a:p>
                <a:r>
                  <a:rPr lang="en-US" dirty="0">
                    <a:solidFill>
                      <a:schemeClr val="tx2"/>
                    </a:solidFill>
                  </a:rPr>
                  <a:t>We want to estimate </a:t>
                </a:r>
                <a:r>
                  <a:rPr lang="en-US" i="1" dirty="0">
                    <a:solidFill>
                      <a:schemeClr val="tx2"/>
                    </a:solidFill>
                  </a:rPr>
                  <a:t>p</a:t>
                </a:r>
                <a:r>
                  <a:rPr lang="en-US" dirty="0">
                    <a:solidFill>
                      <a:schemeClr val="tx2"/>
                    </a:solidFill>
                  </a:rPr>
                  <a:t>.</a:t>
                </a:r>
              </a:p>
              <a:p>
                <a:r>
                  <a:rPr lang="en-US" dirty="0">
                    <a:solidFill>
                      <a:schemeClr val="tx2"/>
                    </a:solidFill>
                  </a:rPr>
                  <a:t>Just three lines of code in R.</a:t>
                </a:r>
              </a:p>
              <a:p>
                <a:pPr marL="36900" indent="0">
                  <a:buNone/>
                </a:pPr>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solidFill>
                    <a:schemeClr val="tx2"/>
                  </a:solidFill>
                </a:endParaRPr>
              </a:p>
              <a:p>
                <a:r>
                  <a:rPr lang="en-US" dirty="0">
                    <a:solidFill>
                      <a:schemeClr val="tx2"/>
                    </a:solidFill>
                  </a:rPr>
                  <a:t>Brute force method. Does not scale when you have many parameters.</a:t>
                </a:r>
              </a:p>
              <a:p>
                <a:pPr marL="36900" indent="0">
                  <a:buNone/>
                </a:pPr>
                <a:endParaRPr lang="en-US" dirty="0">
                  <a:solidFill>
                    <a:schemeClr val="tx2"/>
                  </a:solidFill>
                </a:endParaRPr>
              </a:p>
              <a:p>
                <a:endParaRPr lang="en-US" dirty="0">
                  <a:solidFill>
                    <a:schemeClr val="tx2"/>
                  </a:solidFill>
                </a:endParaRPr>
              </a:p>
              <a:p>
                <a:endParaRPr lang="en-US" dirty="0">
                  <a:solidFill>
                    <a:schemeClr val="tx2"/>
                  </a:solidFill>
                </a:endParaRPr>
              </a:p>
            </p:txBody>
          </p:sp>
        </mc:Choice>
        <mc:Fallback>
          <p:sp>
            <p:nvSpPr>
              <p:cNvPr id="3" name="Content Placeholder 2">
                <a:extLst>
                  <a:ext uri="{FF2B5EF4-FFF2-40B4-BE49-F238E27FC236}">
                    <a16:creationId xmlns:a16="http://schemas.microsoft.com/office/drawing/2014/main" id="{CDB8492F-01FE-4C3B-B4DD-E5ECD8F920B9}"/>
                  </a:ext>
                </a:extLst>
              </p:cNvPr>
              <p:cNvSpPr>
                <a:spLocks noGrp="1" noRot="1" noChangeAspect="1" noMove="1" noResize="1" noEditPoints="1" noAdjustHandles="1" noChangeArrowheads="1" noChangeShapeType="1" noTextEdit="1"/>
              </p:cNvSpPr>
              <p:nvPr>
                <p:ph idx="1"/>
              </p:nvPr>
            </p:nvSpPr>
            <p:spPr>
              <a:xfrm>
                <a:off x="913795" y="1732449"/>
                <a:ext cx="10353762" cy="4778310"/>
              </a:xfr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7843385-EA19-4A3B-ACD3-0FBD33FCC103}"/>
              </a:ext>
            </a:extLst>
          </p:cNvPr>
          <p:cNvPicPr>
            <a:picLocks noChangeAspect="1"/>
          </p:cNvPicPr>
          <p:nvPr/>
        </p:nvPicPr>
        <p:blipFill>
          <a:blip r:embed="rId3"/>
          <a:stretch>
            <a:fillRect/>
          </a:stretch>
        </p:blipFill>
        <p:spPr>
          <a:xfrm>
            <a:off x="1348452" y="3604632"/>
            <a:ext cx="6244542" cy="2262224"/>
          </a:xfrm>
          <a:prstGeom prst="rect">
            <a:avLst/>
          </a:prstGeom>
        </p:spPr>
      </p:pic>
      <p:sp>
        <p:nvSpPr>
          <p:cNvPr id="8" name="Arrow: Right 7">
            <a:extLst>
              <a:ext uri="{FF2B5EF4-FFF2-40B4-BE49-F238E27FC236}">
                <a16:creationId xmlns:a16="http://schemas.microsoft.com/office/drawing/2014/main" id="{DEE80437-5FA8-4922-ADC3-80EBA0040A86}"/>
              </a:ext>
            </a:extLst>
          </p:cNvPr>
          <p:cNvSpPr/>
          <p:nvPr/>
        </p:nvSpPr>
        <p:spPr>
          <a:xfrm>
            <a:off x="7914437" y="4483706"/>
            <a:ext cx="624917" cy="464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0" name="TextBox 9">
            <a:extLst>
              <a:ext uri="{FF2B5EF4-FFF2-40B4-BE49-F238E27FC236}">
                <a16:creationId xmlns:a16="http://schemas.microsoft.com/office/drawing/2014/main" id="{A178A50A-7DEA-4E50-935B-7418D00FC4BB}"/>
              </a:ext>
            </a:extLst>
          </p:cNvPr>
          <p:cNvSpPr txBox="1"/>
          <p:nvPr/>
        </p:nvSpPr>
        <p:spPr>
          <a:xfrm>
            <a:off x="8662202" y="4112435"/>
            <a:ext cx="3450703" cy="1200329"/>
          </a:xfrm>
          <a:prstGeom prst="rect">
            <a:avLst/>
          </a:prstGeom>
          <a:noFill/>
        </p:spPr>
        <p:txBody>
          <a:bodyPr wrap="square">
            <a:spAutoFit/>
          </a:bodyPr>
          <a:lstStyle/>
          <a:p>
            <a:r>
              <a:rPr lang="en-US" dirty="0">
                <a:solidFill>
                  <a:schemeClr val="tx2"/>
                </a:solidFill>
              </a:rPr>
              <a:t>Result varies based on your grid.</a:t>
            </a:r>
          </a:p>
          <a:p>
            <a:r>
              <a:rPr lang="en-US" dirty="0">
                <a:solidFill>
                  <a:schemeClr val="tx2"/>
                </a:solidFill>
              </a:rPr>
              <a:t>In trial 1: 0.60</a:t>
            </a:r>
          </a:p>
          <a:p>
            <a:r>
              <a:rPr lang="en-US" dirty="0">
                <a:solidFill>
                  <a:schemeClr val="tx2"/>
                </a:solidFill>
              </a:rPr>
              <a:t>In trial 2: 0.59</a:t>
            </a:r>
          </a:p>
          <a:p>
            <a:r>
              <a:rPr lang="en-US" dirty="0">
                <a:solidFill>
                  <a:schemeClr val="tx2"/>
                </a:solidFill>
              </a:rPr>
              <a:t>In trial 3: 0.60</a:t>
            </a:r>
          </a:p>
        </p:txBody>
      </p:sp>
    </p:spTree>
    <p:extLst>
      <p:ext uri="{BB962C8B-B14F-4D97-AF65-F5344CB8AC3E}">
        <p14:creationId xmlns:p14="http://schemas.microsoft.com/office/powerpoint/2010/main" val="3772728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67CC-A907-4BE1-ACC3-0035628EE315}"/>
              </a:ext>
            </a:extLst>
          </p:cNvPr>
          <p:cNvSpPr>
            <a:spLocks noGrp="1"/>
          </p:cNvSpPr>
          <p:nvPr>
            <p:ph type="title"/>
          </p:nvPr>
        </p:nvSpPr>
        <p:spPr/>
        <p:txBody>
          <a:bodyPr>
            <a:noAutofit/>
          </a:bodyPr>
          <a:lstStyle/>
          <a:p>
            <a:r>
              <a:rPr lang="en-US" sz="3200" dirty="0"/>
              <a:t>Michael’s Arsenal: Maximum Likelihood Estimation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3E7E50-058D-4F85-88A2-AC058C8E3459}"/>
                  </a:ext>
                </a:extLst>
              </p:cNvPr>
              <p:cNvSpPr>
                <a:spLocks noGrp="1"/>
              </p:cNvSpPr>
              <p:nvPr>
                <p:ph idx="1"/>
              </p:nvPr>
            </p:nvSpPr>
            <p:spPr>
              <a:xfrm>
                <a:off x="913795" y="1732450"/>
                <a:ext cx="10353762" cy="3202554"/>
              </a:xfrm>
            </p:spPr>
            <p:txBody>
              <a:bodyPr/>
              <a:lstStyle/>
              <a:p>
                <a:r>
                  <a:rPr lang="en-US" dirty="0">
                    <a:solidFill>
                      <a:schemeClr val="tx2"/>
                    </a:solidFill>
                  </a:rPr>
                  <a:t>The likelihood function, </a:t>
                </a:r>
                <a14:m>
                  <m:oMath xmlns:m="http://schemas.openxmlformats.org/officeDocument/2006/math">
                    <m:r>
                      <a:rPr lang="en-US" b="0" i="1" smtClean="0">
                        <a:solidFill>
                          <a:schemeClr val="tx2"/>
                        </a:solidFill>
                        <a:latin typeface="Cambria Math" panose="02040503050406030204" pitchFamily="18" charset="0"/>
                      </a:rPr>
                      <m:t>𝐿</m:t>
                    </m:r>
                    <m:d>
                      <m:dPr>
                        <m:ctrlPr>
                          <a:rPr lang="en-US" b="0" i="1" smtClean="0">
                            <a:solidFill>
                              <a:schemeClr val="tx2"/>
                            </a:solidFill>
                            <a:latin typeface="Cambria Math" panose="02040503050406030204" pitchFamily="18" charset="0"/>
                          </a:rPr>
                        </m:ctrlPr>
                      </m:dPr>
                      <m:e>
                        <m:r>
                          <a:rPr lang="en-US" b="0" i="1" smtClean="0">
                            <a:solidFill>
                              <a:schemeClr val="tx2"/>
                            </a:solidFill>
                            <a:latin typeface="Cambria Math" panose="02040503050406030204" pitchFamily="18" charset="0"/>
                          </a:rPr>
                          <m:t>𝑝</m:t>
                        </m:r>
                      </m:e>
                      <m:e>
                        <m:r>
                          <a:rPr lang="en-US" b="0" i="1" smtClean="0">
                            <a:solidFill>
                              <a:schemeClr val="tx2"/>
                            </a:solidFill>
                            <a:latin typeface="Cambria Math" panose="02040503050406030204" pitchFamily="18" charset="0"/>
                          </a:rPr>
                          <m:t>𝑥</m:t>
                        </m:r>
                      </m:e>
                    </m:d>
                    <m:r>
                      <a:rPr lang="en-US" b="0" i="1" smtClean="0">
                        <a:solidFill>
                          <a:schemeClr val="tx2"/>
                        </a:solidFill>
                        <a:latin typeface="Cambria Math" panose="02040503050406030204" pitchFamily="18" charset="0"/>
                      </a:rPr>
                      <m:t>= </m:t>
                    </m:r>
                    <m:sSubSup>
                      <m:sSubSupPr>
                        <m:ctrlPr>
                          <a:rPr lang="en-US" b="0" i="1" smtClean="0">
                            <a:solidFill>
                              <a:schemeClr val="tx2"/>
                            </a:solidFill>
                            <a:latin typeface="Cambria Math" panose="02040503050406030204" pitchFamily="18" charset="0"/>
                          </a:rPr>
                        </m:ctrlPr>
                      </m:sSubSupPr>
                      <m:e>
                        <m:r>
                          <a:rPr lang="en-US" b="0" i="1" smtClean="0">
                            <a:solidFill>
                              <a:schemeClr val="tx2"/>
                            </a:solidFill>
                            <a:latin typeface="Cambria Math" panose="02040503050406030204" pitchFamily="18" charset="0"/>
                          </a:rPr>
                          <m:t>(</m:t>
                        </m:r>
                      </m:e>
                      <m:sub>
                        <m:r>
                          <a:rPr lang="en-US" b="0" i="1" smtClean="0">
                            <a:solidFill>
                              <a:schemeClr val="tx2"/>
                            </a:solidFill>
                            <a:latin typeface="Cambria Math" panose="02040503050406030204" pitchFamily="18" charset="0"/>
                          </a:rPr>
                          <m:t>𝑥</m:t>
                        </m:r>
                      </m:sub>
                      <m:sup>
                        <m:r>
                          <a:rPr lang="en-US" b="0" i="1" smtClean="0">
                            <a:solidFill>
                              <a:schemeClr val="tx2"/>
                            </a:solidFill>
                            <a:latin typeface="Cambria Math" panose="02040503050406030204" pitchFamily="18" charset="0"/>
                          </a:rPr>
                          <m:t>𝑛</m:t>
                        </m:r>
                      </m:sup>
                    </m:sSubSup>
                    <m:r>
                      <a:rPr lang="en-US" b="0" i="1" smtClean="0">
                        <a:solidFill>
                          <a:schemeClr val="tx2"/>
                        </a:solidFill>
                        <a:latin typeface="Cambria Math" panose="02040503050406030204" pitchFamily="18" charset="0"/>
                      </a:rPr>
                      <m:t>) ∗</m:t>
                    </m:r>
                    <m:sSup>
                      <m:sSupPr>
                        <m:ctrlPr>
                          <a:rPr lang="en-US" b="0" i="1" smtClean="0">
                            <a:solidFill>
                              <a:schemeClr val="tx2"/>
                            </a:solidFill>
                            <a:latin typeface="Cambria Math" panose="02040503050406030204" pitchFamily="18" charset="0"/>
                          </a:rPr>
                        </m:ctrlPr>
                      </m:sSupPr>
                      <m:e>
                        <m:r>
                          <a:rPr lang="en-US" b="0" i="1" smtClean="0">
                            <a:solidFill>
                              <a:schemeClr val="tx2"/>
                            </a:solidFill>
                            <a:latin typeface="Cambria Math" panose="02040503050406030204" pitchFamily="18" charset="0"/>
                          </a:rPr>
                          <m:t>𝑝</m:t>
                        </m:r>
                      </m:e>
                      <m:sup>
                        <m:r>
                          <a:rPr lang="en-US" b="0" i="1" smtClean="0">
                            <a:solidFill>
                              <a:schemeClr val="tx2"/>
                            </a:solidFill>
                            <a:latin typeface="Cambria Math" panose="02040503050406030204" pitchFamily="18" charset="0"/>
                          </a:rPr>
                          <m:t>𝑥</m:t>
                        </m:r>
                      </m:sup>
                    </m:sSup>
                    <m:r>
                      <a:rPr lang="en-US" b="0" i="1" smtClean="0">
                        <a:solidFill>
                          <a:schemeClr val="tx2"/>
                        </a:solidFill>
                        <a:latin typeface="Cambria Math" panose="02040503050406030204" pitchFamily="18" charset="0"/>
                      </a:rPr>
                      <m:t> ∗ </m:t>
                    </m:r>
                    <m:sSup>
                      <m:sSupPr>
                        <m:ctrlPr>
                          <a:rPr lang="en-US" b="0" i="1" smtClean="0">
                            <a:solidFill>
                              <a:schemeClr val="tx2"/>
                            </a:solidFill>
                            <a:latin typeface="Cambria Math" panose="02040503050406030204" pitchFamily="18" charset="0"/>
                          </a:rPr>
                        </m:ctrlPr>
                      </m:sSupPr>
                      <m:e>
                        <m:r>
                          <a:rPr lang="en-US" b="0" i="1" smtClean="0">
                            <a:solidFill>
                              <a:schemeClr val="tx2"/>
                            </a:solidFill>
                            <a:latin typeface="Cambria Math" panose="02040503050406030204" pitchFamily="18" charset="0"/>
                          </a:rPr>
                          <m:t>(1 −</m:t>
                        </m:r>
                        <m:r>
                          <a:rPr lang="en-US" b="0" i="1" smtClean="0">
                            <a:solidFill>
                              <a:schemeClr val="tx2"/>
                            </a:solidFill>
                            <a:latin typeface="Cambria Math" panose="02040503050406030204" pitchFamily="18" charset="0"/>
                          </a:rPr>
                          <m:t>𝑝</m:t>
                        </m:r>
                        <m:r>
                          <a:rPr lang="en-US" b="0" i="1" smtClean="0">
                            <a:solidFill>
                              <a:schemeClr val="tx2"/>
                            </a:solidFill>
                            <a:latin typeface="Cambria Math" panose="02040503050406030204" pitchFamily="18" charset="0"/>
                          </a:rPr>
                          <m:t>)</m:t>
                        </m:r>
                      </m:e>
                      <m:sup>
                        <m:r>
                          <a:rPr lang="en-US" b="0" i="1" smtClean="0">
                            <a:solidFill>
                              <a:schemeClr val="tx2"/>
                            </a:solidFill>
                            <a:latin typeface="Cambria Math" panose="02040503050406030204" pitchFamily="18" charset="0"/>
                          </a:rPr>
                          <m:t>𝑛</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𝑥</m:t>
                        </m:r>
                      </m:sup>
                    </m:sSup>
                    <m:r>
                      <a:rPr lang="en-US" b="0" i="1" smtClean="0">
                        <a:solidFill>
                          <a:schemeClr val="tx2"/>
                        </a:solidFill>
                        <a:latin typeface="Cambria Math" panose="02040503050406030204" pitchFamily="18" charset="0"/>
                      </a:rPr>
                      <m:t> </m:t>
                    </m:r>
                  </m:oMath>
                </a14:m>
                <a:endParaRPr lang="en-US" dirty="0">
                  <a:solidFill>
                    <a:schemeClr val="tx2"/>
                  </a:solidFill>
                </a:endParaRPr>
              </a:p>
              <a:p>
                <a:pPr marL="36900" indent="0">
                  <a:buNone/>
                </a:pPr>
                <a:r>
                  <a:rPr lang="en-US" dirty="0">
                    <a:solidFill>
                      <a:schemeClr val="tx2"/>
                    </a:solidFill>
                  </a:rPr>
                  <a:t>						or, </a:t>
                </a:r>
                <a14:m>
                  <m:oMath xmlns:m="http://schemas.openxmlformats.org/officeDocument/2006/math">
                    <m:func>
                      <m:funcPr>
                        <m:ctrlPr>
                          <a:rPr lang="en-US" b="0" i="1" smtClean="0">
                            <a:solidFill>
                              <a:schemeClr val="tx2"/>
                            </a:solidFill>
                            <a:latin typeface="Cambria Math" panose="02040503050406030204" pitchFamily="18" charset="0"/>
                          </a:rPr>
                        </m:ctrlPr>
                      </m:funcPr>
                      <m:fName>
                        <m:r>
                          <m:rPr>
                            <m:sty m:val="p"/>
                          </m:rPr>
                          <a:rPr lang="en-US" b="0" i="0" smtClean="0">
                            <a:solidFill>
                              <a:schemeClr val="tx2"/>
                            </a:solidFill>
                            <a:latin typeface="Cambria Math" panose="02040503050406030204" pitchFamily="18" charset="0"/>
                          </a:rPr>
                          <m:t>log</m:t>
                        </m:r>
                      </m:fName>
                      <m:e>
                        <m:r>
                          <a:rPr lang="en-US" b="0" i="1" smtClean="0">
                            <a:solidFill>
                              <a:schemeClr val="tx2"/>
                            </a:solidFill>
                            <a:latin typeface="Cambria Math" panose="02040503050406030204" pitchFamily="18" charset="0"/>
                          </a:rPr>
                          <m:t>𝐿</m:t>
                        </m:r>
                        <m:d>
                          <m:dPr>
                            <m:ctrlPr>
                              <a:rPr lang="en-US" b="0" i="1" smtClean="0">
                                <a:solidFill>
                                  <a:schemeClr val="tx2"/>
                                </a:solidFill>
                                <a:latin typeface="Cambria Math" panose="02040503050406030204" pitchFamily="18" charset="0"/>
                              </a:rPr>
                            </m:ctrlPr>
                          </m:dPr>
                          <m:e>
                            <m:r>
                              <a:rPr lang="en-US" b="0" i="1" smtClean="0">
                                <a:solidFill>
                                  <a:schemeClr val="tx2"/>
                                </a:solidFill>
                                <a:latin typeface="Cambria Math" panose="02040503050406030204" pitchFamily="18" charset="0"/>
                              </a:rPr>
                              <m:t>𝑝</m:t>
                            </m:r>
                          </m:e>
                          <m:e>
                            <m:r>
                              <a:rPr lang="en-US" b="0" i="1" smtClean="0">
                                <a:solidFill>
                                  <a:schemeClr val="tx2"/>
                                </a:solidFill>
                                <a:latin typeface="Cambria Math" panose="02040503050406030204" pitchFamily="18" charset="0"/>
                              </a:rPr>
                              <m:t>𝑥</m:t>
                            </m:r>
                          </m:e>
                        </m:d>
                      </m:e>
                    </m:func>
                    <m:r>
                      <a:rPr lang="en-US" b="0" i="1" smtClean="0">
                        <a:solidFill>
                          <a:schemeClr val="tx2"/>
                        </a:solidFill>
                        <a:latin typeface="Cambria Math" panose="02040503050406030204" pitchFamily="18" charset="0"/>
                      </a:rPr>
                      <m:t>=</m:t>
                    </m:r>
                    <m:r>
                      <m:rPr>
                        <m:sty m:val="p"/>
                      </m:rPr>
                      <a:rPr lang="en-US" b="0" i="0" smtClean="0">
                        <a:solidFill>
                          <a:schemeClr val="tx2"/>
                        </a:solidFill>
                        <a:latin typeface="Cambria Math" panose="02040503050406030204" pitchFamily="18" charset="0"/>
                      </a:rPr>
                      <m:t>log</m:t>
                    </m:r>
                    <m:r>
                      <a:rPr lang="en-US" b="0" i="1" smtClean="0">
                        <a:solidFill>
                          <a:schemeClr val="tx2"/>
                        </a:solidFill>
                        <a:latin typeface="Cambria Math" panose="02040503050406030204" pitchFamily="18" charset="0"/>
                      </a:rPr>
                      <m:t>⁡</m:t>
                    </m:r>
                    <m:sSubSup>
                      <m:sSubSupPr>
                        <m:ctrlPr>
                          <a:rPr lang="en-US" i="1">
                            <a:solidFill>
                              <a:schemeClr val="tx2"/>
                            </a:solidFill>
                            <a:latin typeface="Cambria Math" panose="02040503050406030204" pitchFamily="18" charset="0"/>
                          </a:rPr>
                        </m:ctrlPr>
                      </m:sSubSupPr>
                      <m:e>
                        <m:r>
                          <a:rPr lang="en-US" i="1">
                            <a:solidFill>
                              <a:schemeClr val="tx2"/>
                            </a:solidFill>
                            <a:latin typeface="Cambria Math" panose="02040503050406030204" pitchFamily="18" charset="0"/>
                          </a:rPr>
                          <m:t>(</m:t>
                        </m:r>
                      </m:e>
                      <m:sub>
                        <m:r>
                          <a:rPr lang="en-US" i="1">
                            <a:solidFill>
                              <a:schemeClr val="tx2"/>
                            </a:solidFill>
                            <a:latin typeface="Cambria Math" panose="02040503050406030204" pitchFamily="18" charset="0"/>
                          </a:rPr>
                          <m:t>𝑥</m:t>
                        </m:r>
                      </m:sub>
                      <m:sup>
                        <m:r>
                          <a:rPr lang="en-US" i="1">
                            <a:solidFill>
                              <a:schemeClr val="tx2"/>
                            </a:solidFill>
                            <a:latin typeface="Cambria Math" panose="02040503050406030204" pitchFamily="18" charset="0"/>
                          </a:rPr>
                          <m:t>𝑛</m:t>
                        </m:r>
                      </m:sup>
                    </m:sSubSup>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𝑥</m:t>
                    </m:r>
                    <m:r>
                      <a:rPr lang="en-US" b="0" i="1" smtClean="0">
                        <a:solidFill>
                          <a:schemeClr val="tx2"/>
                        </a:solidFill>
                        <a:latin typeface="Cambria Math" panose="02040503050406030204" pitchFamily="18" charset="0"/>
                      </a:rPr>
                      <m:t>∗</m:t>
                    </m:r>
                    <m:r>
                      <m:rPr>
                        <m:sty m:val="p"/>
                      </m:rPr>
                      <a:rPr lang="en-US" b="0" i="0" smtClean="0">
                        <a:solidFill>
                          <a:schemeClr val="tx2"/>
                        </a:solidFill>
                        <a:latin typeface="Cambria Math" panose="02040503050406030204" pitchFamily="18" charset="0"/>
                      </a:rPr>
                      <m:t>log</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𝑝</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𝑛</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𝑥</m:t>
                    </m:r>
                    <m:r>
                      <a:rPr lang="en-US" b="0" i="1" smtClean="0">
                        <a:solidFill>
                          <a:schemeClr val="tx2"/>
                        </a:solidFill>
                        <a:latin typeface="Cambria Math" panose="02040503050406030204" pitchFamily="18" charset="0"/>
                      </a:rPr>
                      <m:t>)</m:t>
                    </m:r>
                    <m:r>
                      <m:rPr>
                        <m:sty m:val="p"/>
                      </m:rPr>
                      <a:rPr lang="en-US" b="0" i="0" smtClean="0">
                        <a:solidFill>
                          <a:schemeClr val="tx2"/>
                        </a:solidFill>
                        <a:latin typeface="Cambria Math" panose="02040503050406030204" pitchFamily="18" charset="0"/>
                      </a:rPr>
                      <m:t>log</m:t>
                    </m:r>
                    <m:r>
                      <a:rPr lang="en-US" b="0" i="1" smtClean="0">
                        <a:solidFill>
                          <a:schemeClr val="tx2"/>
                        </a:solidFill>
                        <a:latin typeface="Cambria Math" panose="02040503050406030204" pitchFamily="18" charset="0"/>
                      </a:rPr>
                      <m:t>⁡(1−</m:t>
                    </m:r>
                    <m:r>
                      <a:rPr lang="en-US" b="0" i="1" smtClean="0">
                        <a:solidFill>
                          <a:schemeClr val="tx2"/>
                        </a:solidFill>
                        <a:latin typeface="Cambria Math" panose="02040503050406030204" pitchFamily="18" charset="0"/>
                      </a:rPr>
                      <m:t>𝑝</m:t>
                    </m:r>
                    <m:r>
                      <a:rPr lang="en-US" b="0" i="1" smtClean="0">
                        <a:solidFill>
                          <a:schemeClr val="tx2"/>
                        </a:solidFill>
                        <a:latin typeface="Cambria Math" panose="02040503050406030204" pitchFamily="18" charset="0"/>
                      </a:rPr>
                      <m:t>)</m:t>
                    </m:r>
                  </m:oMath>
                </a14:m>
                <a:r>
                  <a:rPr lang="en-US" dirty="0">
                    <a:solidFill>
                      <a:schemeClr val="tx2"/>
                    </a:solidFill>
                  </a:rPr>
                  <a:t> </a:t>
                </a:r>
              </a:p>
              <a:p>
                <a:pPr marL="36900" indent="0">
                  <a:buNone/>
                </a:pPr>
                <a:r>
                  <a:rPr lang="en-US" dirty="0">
                    <a:solidFill>
                      <a:schemeClr val="tx2"/>
                    </a:solidFill>
                  </a:rPr>
                  <a:t>				The derivative, </a:t>
                </a:r>
                <a14:m>
                  <m:oMath xmlns:m="http://schemas.openxmlformats.org/officeDocument/2006/math">
                    <m:sSup>
                      <m:sSupPr>
                        <m:ctrlPr>
                          <a:rPr lang="en-US" b="0" i="1" smtClean="0">
                            <a:solidFill>
                              <a:schemeClr val="tx2"/>
                            </a:solidFill>
                            <a:latin typeface="Cambria Math" panose="02040503050406030204" pitchFamily="18" charset="0"/>
                          </a:rPr>
                        </m:ctrlPr>
                      </m:sSupPr>
                      <m:e>
                        <m:r>
                          <a:rPr lang="en-US" b="0" i="1" smtClean="0">
                            <a:solidFill>
                              <a:schemeClr val="tx2"/>
                            </a:solidFill>
                            <a:latin typeface="Cambria Math" panose="02040503050406030204" pitchFamily="18" charset="0"/>
                          </a:rPr>
                          <m:t>𝑙</m:t>
                        </m:r>
                      </m:e>
                      <m:sup>
                        <m:r>
                          <a:rPr lang="en-US" b="0" i="1" smtClean="0">
                            <a:solidFill>
                              <a:schemeClr val="tx2"/>
                            </a:solidFill>
                            <a:latin typeface="Cambria Math" panose="02040503050406030204" pitchFamily="18" charset="0"/>
                          </a:rPr>
                          <m:t>′</m:t>
                        </m:r>
                      </m:sup>
                    </m:sSup>
                    <m:d>
                      <m:dPr>
                        <m:ctrlPr>
                          <a:rPr lang="en-US" b="0" i="1" smtClean="0">
                            <a:solidFill>
                              <a:schemeClr val="tx2"/>
                            </a:solidFill>
                            <a:latin typeface="Cambria Math" panose="02040503050406030204" pitchFamily="18" charset="0"/>
                          </a:rPr>
                        </m:ctrlPr>
                      </m:dPr>
                      <m:e>
                        <m:r>
                          <a:rPr lang="en-US" b="0" i="1" smtClean="0">
                            <a:solidFill>
                              <a:schemeClr val="tx2"/>
                            </a:solidFill>
                            <a:latin typeface="Cambria Math" panose="02040503050406030204" pitchFamily="18" charset="0"/>
                          </a:rPr>
                          <m:t>𝑝</m:t>
                        </m:r>
                      </m:e>
                      <m:e>
                        <m:r>
                          <a:rPr lang="en-US" b="0" i="1" smtClean="0">
                            <a:solidFill>
                              <a:schemeClr val="tx2"/>
                            </a:solidFill>
                            <a:latin typeface="Cambria Math" panose="02040503050406030204" pitchFamily="18" charset="0"/>
                          </a:rPr>
                          <m:t>𝑥</m:t>
                        </m:r>
                      </m:e>
                    </m:d>
                    <m:r>
                      <a:rPr lang="en-US" b="0" i="1" smtClean="0">
                        <a:solidFill>
                          <a:schemeClr val="tx2"/>
                        </a:solidFill>
                        <a:latin typeface="Cambria Math" panose="02040503050406030204" pitchFamily="18" charset="0"/>
                      </a:rPr>
                      <m:t>= </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𝑥</m:t>
                        </m:r>
                      </m:num>
                      <m:den>
                        <m:r>
                          <a:rPr lang="en-US" b="0" i="1" smtClean="0">
                            <a:solidFill>
                              <a:schemeClr val="tx2"/>
                            </a:solidFill>
                            <a:latin typeface="Cambria Math" panose="02040503050406030204" pitchFamily="18" charset="0"/>
                          </a:rPr>
                          <m:t>𝑝</m:t>
                        </m:r>
                      </m:den>
                    </m:f>
                    <m:r>
                      <a:rPr lang="en-US" b="0" i="1" smtClean="0">
                        <a:solidFill>
                          <a:schemeClr val="tx2"/>
                        </a:solidFill>
                        <a:latin typeface="Cambria Math" panose="02040503050406030204" pitchFamily="18" charset="0"/>
                      </a:rPr>
                      <m:t> − </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𝑛</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𝑥</m:t>
                        </m:r>
                        <m:r>
                          <a:rPr lang="en-US" b="0" i="1" smtClean="0">
                            <a:solidFill>
                              <a:schemeClr val="tx2"/>
                            </a:solidFill>
                            <a:latin typeface="Cambria Math" panose="02040503050406030204" pitchFamily="18" charset="0"/>
                          </a:rPr>
                          <m:t>)</m:t>
                        </m:r>
                      </m:num>
                      <m:den>
                        <m:r>
                          <a:rPr lang="en-US" b="0" i="1" smtClean="0">
                            <a:solidFill>
                              <a:schemeClr val="tx2"/>
                            </a:solidFill>
                            <a:latin typeface="Cambria Math" panose="02040503050406030204" pitchFamily="18" charset="0"/>
                          </a:rPr>
                          <m:t>(1−</m:t>
                        </m:r>
                        <m:r>
                          <a:rPr lang="en-US" b="0" i="1" smtClean="0">
                            <a:solidFill>
                              <a:schemeClr val="tx2"/>
                            </a:solidFill>
                            <a:latin typeface="Cambria Math" panose="02040503050406030204" pitchFamily="18" charset="0"/>
                          </a:rPr>
                          <m:t>𝑝</m:t>
                        </m:r>
                        <m:r>
                          <a:rPr lang="en-US" b="0" i="1" smtClean="0">
                            <a:solidFill>
                              <a:schemeClr val="tx2"/>
                            </a:solidFill>
                            <a:latin typeface="Cambria Math" panose="02040503050406030204" pitchFamily="18" charset="0"/>
                          </a:rPr>
                          <m:t>)</m:t>
                        </m:r>
                      </m:den>
                    </m:f>
                  </m:oMath>
                </a14:m>
                <a:endParaRPr lang="en-US" dirty="0">
                  <a:solidFill>
                    <a:schemeClr val="tx2"/>
                  </a:solidFill>
                </a:endParaRPr>
              </a:p>
              <a:p>
                <a:pPr marL="36900" indent="0">
                  <a:buNone/>
                </a:pPr>
                <a:r>
                  <a:rPr lang="en-US" dirty="0">
                    <a:solidFill>
                      <a:schemeClr val="tx2"/>
                    </a:solidFill>
                  </a:rPr>
                  <a:t>At the maximum value of L(</a:t>
                </a:r>
                <a:r>
                  <a:rPr lang="en-US" dirty="0" err="1">
                    <a:solidFill>
                      <a:schemeClr val="tx2"/>
                    </a:solidFill>
                  </a:rPr>
                  <a:t>p|x</a:t>
                </a:r>
                <a:r>
                  <a:rPr lang="en-US" dirty="0">
                    <a:solidFill>
                      <a:schemeClr val="tx2"/>
                    </a:solidFill>
                  </a:rPr>
                  <a:t>), </a:t>
                </a:r>
                <a14:m>
                  <m:oMath xmlns:m="http://schemas.openxmlformats.org/officeDocument/2006/math">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𝑥</m:t>
                        </m:r>
                      </m:num>
                      <m:den>
                        <m:r>
                          <a:rPr lang="en-US" b="0" i="1" smtClean="0">
                            <a:solidFill>
                              <a:schemeClr val="tx2"/>
                            </a:solidFill>
                            <a:latin typeface="Cambria Math" panose="02040503050406030204" pitchFamily="18" charset="0"/>
                          </a:rPr>
                          <m:t>𝑝</m:t>
                        </m:r>
                      </m:den>
                    </m:f>
                    <m:r>
                      <a:rPr lang="en-US" b="0" i="1" smtClean="0">
                        <a:solidFill>
                          <a:schemeClr val="tx2"/>
                        </a:solidFill>
                        <a:latin typeface="Cambria Math" panose="02040503050406030204" pitchFamily="18" charset="0"/>
                      </a:rPr>
                      <m:t> − </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𝑛</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𝑥</m:t>
                        </m:r>
                        <m:r>
                          <a:rPr lang="en-US" b="0" i="1" smtClean="0">
                            <a:solidFill>
                              <a:schemeClr val="tx2"/>
                            </a:solidFill>
                            <a:latin typeface="Cambria Math" panose="02040503050406030204" pitchFamily="18" charset="0"/>
                          </a:rPr>
                          <m:t>)</m:t>
                        </m:r>
                      </m:num>
                      <m:den>
                        <m:r>
                          <a:rPr lang="en-US" b="0" i="1" smtClean="0">
                            <a:solidFill>
                              <a:schemeClr val="tx2"/>
                            </a:solidFill>
                            <a:latin typeface="Cambria Math" panose="02040503050406030204" pitchFamily="18" charset="0"/>
                          </a:rPr>
                          <m:t>(1−</m:t>
                        </m:r>
                        <m:r>
                          <a:rPr lang="en-US" b="0" i="1" smtClean="0">
                            <a:solidFill>
                              <a:schemeClr val="tx2"/>
                            </a:solidFill>
                            <a:latin typeface="Cambria Math" panose="02040503050406030204" pitchFamily="18" charset="0"/>
                          </a:rPr>
                          <m:t>𝑝</m:t>
                        </m:r>
                        <m:r>
                          <a:rPr lang="en-US" b="0" i="1" smtClean="0">
                            <a:solidFill>
                              <a:schemeClr val="tx2"/>
                            </a:solidFill>
                            <a:latin typeface="Cambria Math" panose="02040503050406030204" pitchFamily="18" charset="0"/>
                          </a:rPr>
                          <m:t>)</m:t>
                        </m:r>
                      </m:den>
                    </m:f>
                  </m:oMath>
                </a14:m>
                <a:r>
                  <a:rPr lang="en-US" dirty="0">
                    <a:solidFill>
                      <a:schemeClr val="tx2"/>
                    </a:solidFill>
                  </a:rPr>
                  <a:t> = 0</a:t>
                </a:r>
              </a:p>
              <a:p>
                <a:pPr marL="36900" indent="0">
                  <a:buNone/>
                </a:pPr>
                <a:r>
                  <a:rPr lang="en-US" dirty="0">
                    <a:solidFill>
                      <a:schemeClr val="tx2"/>
                    </a:solidFill>
                  </a:rPr>
                  <a:t>Estimated probability that the cats are innocent, or, </a:t>
                </a:r>
                <a14:m>
                  <m:oMath xmlns:m="http://schemas.openxmlformats.org/officeDocument/2006/math">
                    <m:acc>
                      <m:accPr>
                        <m:chr m:val="̂"/>
                        <m:ctrlPr>
                          <a:rPr lang="en-US" b="0" i="1" smtClean="0">
                            <a:solidFill>
                              <a:schemeClr val="tx2"/>
                            </a:solidFill>
                            <a:latin typeface="Cambria Math" panose="02040503050406030204" pitchFamily="18" charset="0"/>
                          </a:rPr>
                        </m:ctrlPr>
                      </m:accPr>
                      <m:e>
                        <m:r>
                          <a:rPr lang="en-US" b="0" i="1" smtClean="0">
                            <a:solidFill>
                              <a:schemeClr val="tx2"/>
                            </a:solidFill>
                            <a:latin typeface="Cambria Math" panose="02040503050406030204" pitchFamily="18" charset="0"/>
                          </a:rPr>
                          <m:t>𝑝</m:t>
                        </m:r>
                      </m:e>
                    </m:acc>
                    <m:r>
                      <a:rPr lang="en-US" b="0" i="1" smtClean="0">
                        <a:solidFill>
                          <a:schemeClr val="tx2"/>
                        </a:solidFill>
                        <a:latin typeface="Cambria Math" panose="02040503050406030204" pitchFamily="18" charset="0"/>
                      </a:rPr>
                      <m:t>= </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𝑥</m:t>
                        </m:r>
                      </m:num>
                      <m:den>
                        <m:r>
                          <a:rPr lang="en-US" b="0" i="1" smtClean="0">
                            <a:solidFill>
                              <a:schemeClr val="tx2"/>
                            </a:solidFill>
                            <a:latin typeface="Cambria Math" panose="02040503050406030204" pitchFamily="18" charset="0"/>
                          </a:rPr>
                          <m:t>𝑛</m:t>
                        </m:r>
                      </m:den>
                    </m:f>
                    <m:r>
                      <a:rPr lang="en-US" b="0" i="1" smtClean="0">
                        <a:solidFill>
                          <a:schemeClr val="tx2"/>
                        </a:solidFill>
                        <a:latin typeface="Cambria Math" panose="02040503050406030204" pitchFamily="18" charset="0"/>
                      </a:rPr>
                      <m:t>= </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3</m:t>
                        </m:r>
                      </m:num>
                      <m:den>
                        <m:r>
                          <a:rPr lang="en-US" b="0" i="1" smtClean="0">
                            <a:solidFill>
                              <a:schemeClr val="tx2"/>
                            </a:solidFill>
                            <a:latin typeface="Cambria Math" panose="02040503050406030204" pitchFamily="18" charset="0"/>
                          </a:rPr>
                          <m:t>5</m:t>
                        </m:r>
                      </m:den>
                    </m:f>
                    <m:r>
                      <a:rPr lang="en-US" b="0" i="1" smtClean="0">
                        <a:solidFill>
                          <a:schemeClr val="tx2"/>
                        </a:solidFill>
                        <a:latin typeface="Cambria Math" panose="02040503050406030204" pitchFamily="18" charset="0"/>
                      </a:rPr>
                      <m:t>=0.6</m:t>
                    </m:r>
                  </m:oMath>
                </a14:m>
                <a:endParaRPr lang="en-US" dirty="0">
                  <a:solidFill>
                    <a:schemeClr val="tx2"/>
                  </a:solidFill>
                </a:endParaRPr>
              </a:p>
            </p:txBody>
          </p:sp>
        </mc:Choice>
        <mc:Fallback>
          <p:sp>
            <p:nvSpPr>
              <p:cNvPr id="3" name="Content Placeholder 2">
                <a:extLst>
                  <a:ext uri="{FF2B5EF4-FFF2-40B4-BE49-F238E27FC236}">
                    <a16:creationId xmlns:a16="http://schemas.microsoft.com/office/drawing/2014/main" id="{BD3E7E50-058D-4F85-88A2-AC058C8E3459}"/>
                  </a:ext>
                </a:extLst>
              </p:cNvPr>
              <p:cNvSpPr>
                <a:spLocks noGrp="1" noRot="1" noChangeAspect="1" noMove="1" noResize="1" noEditPoints="1" noAdjustHandles="1" noChangeArrowheads="1" noChangeShapeType="1" noTextEdit="1"/>
              </p:cNvSpPr>
              <p:nvPr>
                <p:ph idx="1"/>
              </p:nvPr>
            </p:nvSpPr>
            <p:spPr>
              <a:xfrm>
                <a:off x="913795" y="1732450"/>
                <a:ext cx="10353762" cy="3202554"/>
              </a:xfrm>
              <a:blipFill>
                <a:blip r:embed="rId2"/>
                <a:stretch>
                  <a:fillRect/>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09779D6C-2DA3-4F95-BF79-89206F4B3CC7}"/>
              </a:ext>
            </a:extLst>
          </p:cNvPr>
          <p:cNvSpPr txBox="1">
            <a:spLocks/>
          </p:cNvSpPr>
          <p:nvPr/>
        </p:nvSpPr>
        <p:spPr>
          <a:xfrm>
            <a:off x="914561" y="5812644"/>
            <a:ext cx="10353762" cy="86550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The results are identical to what you had originally come up with. You are not convinced.</a:t>
            </a:r>
          </a:p>
        </p:txBody>
      </p:sp>
      <p:pic>
        <p:nvPicPr>
          <p:cNvPr id="5" name="Picture 4">
            <a:extLst>
              <a:ext uri="{FF2B5EF4-FFF2-40B4-BE49-F238E27FC236}">
                <a16:creationId xmlns:a16="http://schemas.microsoft.com/office/drawing/2014/main" id="{1F44B4C3-4BF5-4543-88CD-985D8A2052A7}"/>
              </a:ext>
            </a:extLst>
          </p:cNvPr>
          <p:cNvPicPr>
            <a:picLocks noChangeAspect="1"/>
          </p:cNvPicPr>
          <p:nvPr/>
        </p:nvPicPr>
        <p:blipFill rotWithShape="1">
          <a:blip r:embed="rId3"/>
          <a:srcRect l="60996" t="8610" r="9620" b="9476"/>
          <a:stretch/>
        </p:blipFill>
        <p:spPr>
          <a:xfrm>
            <a:off x="9028252" y="2935612"/>
            <a:ext cx="2841585" cy="2602874"/>
          </a:xfrm>
          <a:prstGeom prst="rect">
            <a:avLst/>
          </a:prstGeom>
        </p:spPr>
      </p:pic>
      <p:sp>
        <p:nvSpPr>
          <p:cNvPr id="6" name="TextBox 5">
            <a:extLst>
              <a:ext uri="{FF2B5EF4-FFF2-40B4-BE49-F238E27FC236}">
                <a16:creationId xmlns:a16="http://schemas.microsoft.com/office/drawing/2014/main" id="{85F60216-051C-4DCD-A856-D62B767E33F5}"/>
              </a:ext>
            </a:extLst>
          </p:cNvPr>
          <p:cNvSpPr txBox="1"/>
          <p:nvPr/>
        </p:nvSpPr>
        <p:spPr>
          <a:xfrm>
            <a:off x="545592" y="6309360"/>
            <a:ext cx="8791111" cy="276999"/>
          </a:xfrm>
          <a:prstGeom prst="rect">
            <a:avLst/>
          </a:prstGeom>
          <a:noFill/>
        </p:spPr>
        <p:txBody>
          <a:bodyPr wrap="square" rtlCol="0">
            <a:spAutoFit/>
          </a:bodyPr>
          <a:lstStyle/>
          <a:p>
            <a:r>
              <a:rPr lang="en-US" sz="1200" dirty="0"/>
              <a:t>Image: </a:t>
            </a:r>
            <a:r>
              <a:rPr lang="en-US" sz="1200" dirty="0">
                <a:hlinkClick r:id="rId4"/>
              </a:rPr>
              <a:t>https://towardsdatascience.com/understanding-maximum-likelihood-estimation-fa495a03017a?gi=117028f17410</a:t>
            </a:r>
            <a:r>
              <a:rPr lang="en-US" sz="1200" dirty="0"/>
              <a:t> </a:t>
            </a:r>
          </a:p>
        </p:txBody>
      </p:sp>
    </p:spTree>
    <p:extLst>
      <p:ext uri="{BB962C8B-B14F-4D97-AF65-F5344CB8AC3E}">
        <p14:creationId xmlns:p14="http://schemas.microsoft.com/office/powerpoint/2010/main" val="4224998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3E5B-EB60-4A58-8DD5-4144E69CE889}"/>
              </a:ext>
            </a:extLst>
          </p:cNvPr>
          <p:cNvSpPr>
            <a:spLocks noGrp="1"/>
          </p:cNvSpPr>
          <p:nvPr>
            <p:ph type="title"/>
          </p:nvPr>
        </p:nvSpPr>
        <p:spPr/>
        <p:txBody>
          <a:bodyPr/>
          <a:lstStyle/>
          <a:p>
            <a:r>
              <a:rPr lang="en-US" dirty="0"/>
              <a:t>Calling for help 2: A character study</a:t>
            </a:r>
          </a:p>
        </p:txBody>
      </p:sp>
      <p:sp>
        <p:nvSpPr>
          <p:cNvPr id="3" name="Content Placeholder 2">
            <a:extLst>
              <a:ext uri="{FF2B5EF4-FFF2-40B4-BE49-F238E27FC236}">
                <a16:creationId xmlns:a16="http://schemas.microsoft.com/office/drawing/2014/main" id="{BA77673B-5717-42BA-84E1-F348D14C6506}"/>
              </a:ext>
            </a:extLst>
          </p:cNvPr>
          <p:cNvSpPr>
            <a:spLocks noGrp="1"/>
          </p:cNvSpPr>
          <p:nvPr>
            <p:ph idx="1"/>
          </p:nvPr>
        </p:nvSpPr>
        <p:spPr>
          <a:xfrm>
            <a:off x="913795" y="1732449"/>
            <a:ext cx="10353762" cy="4815390"/>
          </a:xfrm>
        </p:spPr>
        <p:txBody>
          <a:bodyPr>
            <a:normAutofit/>
          </a:bodyPr>
          <a:lstStyle/>
          <a:p>
            <a:r>
              <a:rPr lang="en-US" dirty="0"/>
              <a:t>You are a reasonable person, so before you file for a divorce, you want to be double sure that the investigation is right.</a:t>
            </a:r>
          </a:p>
          <a:p>
            <a:r>
              <a:rPr lang="en-US" dirty="0"/>
              <a:t>You hire a more expensive statistician, Michelle. </a:t>
            </a:r>
          </a:p>
          <a:p>
            <a:r>
              <a:rPr lang="en-US" dirty="0"/>
              <a:t>Michelle has:</a:t>
            </a:r>
          </a:p>
          <a:p>
            <a:pPr lvl="1"/>
            <a:r>
              <a:rPr lang="en-US" dirty="0"/>
              <a:t>Three PhDs</a:t>
            </a:r>
          </a:p>
          <a:p>
            <a:pPr lvl="1"/>
            <a:r>
              <a:rPr lang="en-US" dirty="0"/>
              <a:t>Two years of experience in solving bird crimes</a:t>
            </a:r>
          </a:p>
          <a:p>
            <a:r>
              <a:rPr lang="en-US" dirty="0"/>
              <a:t>Michelle does not seem concerned about the size of the dataset. Which is a sign that she is Bayesian.</a:t>
            </a:r>
          </a:p>
          <a:p>
            <a:r>
              <a:rPr lang="en-US" dirty="0"/>
              <a:t>Michelle also has a drinking problem, a smoking problem and a lot of drug problems. Which is another sign that she’s a Bayesian person. Because Bayesian people have a lot of problems.</a:t>
            </a:r>
          </a:p>
        </p:txBody>
      </p:sp>
    </p:spTree>
    <p:extLst>
      <p:ext uri="{BB962C8B-B14F-4D97-AF65-F5344CB8AC3E}">
        <p14:creationId xmlns:p14="http://schemas.microsoft.com/office/powerpoint/2010/main" val="3364486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3E87C-8F54-4F37-A806-59A0BA0F4A95}"/>
              </a:ext>
            </a:extLst>
          </p:cNvPr>
          <p:cNvSpPr>
            <a:spLocks noGrp="1"/>
          </p:cNvSpPr>
          <p:nvPr>
            <p:ph type="title"/>
          </p:nvPr>
        </p:nvSpPr>
        <p:spPr/>
        <p:txBody>
          <a:bodyPr/>
          <a:lstStyle/>
          <a:p>
            <a:r>
              <a:rPr lang="en-US" dirty="0"/>
              <a:t>Michelle’s Exploits: Common Sense</a:t>
            </a:r>
          </a:p>
        </p:txBody>
      </p:sp>
      <p:sp>
        <p:nvSpPr>
          <p:cNvPr id="3" name="Content Placeholder 2">
            <a:extLst>
              <a:ext uri="{FF2B5EF4-FFF2-40B4-BE49-F238E27FC236}">
                <a16:creationId xmlns:a16="http://schemas.microsoft.com/office/drawing/2014/main" id="{812E9854-A842-47A0-8ED2-61F248A9788D}"/>
              </a:ext>
            </a:extLst>
          </p:cNvPr>
          <p:cNvSpPr>
            <a:spLocks noGrp="1"/>
          </p:cNvSpPr>
          <p:nvPr>
            <p:ph idx="1"/>
          </p:nvPr>
        </p:nvSpPr>
        <p:spPr>
          <a:xfrm>
            <a:off x="913795" y="1939223"/>
            <a:ext cx="10353762" cy="4058751"/>
          </a:xfrm>
        </p:spPr>
        <p:txBody>
          <a:bodyPr/>
          <a:lstStyle/>
          <a:p>
            <a:r>
              <a:rPr lang="en-US" dirty="0"/>
              <a:t>Michelle: Are you stupid?</a:t>
            </a:r>
          </a:p>
          <a:p>
            <a:r>
              <a:rPr lang="en-US" dirty="0"/>
              <a:t>You: Yes. But why is that relevant?</a:t>
            </a:r>
          </a:p>
          <a:p>
            <a:r>
              <a:rPr lang="en-US" dirty="0"/>
              <a:t>Michelle: It’s completely obvious that it was your cats.</a:t>
            </a:r>
          </a:p>
          <a:p>
            <a:r>
              <a:rPr lang="en-US" dirty="0"/>
              <a:t>You: How can you say that? </a:t>
            </a:r>
          </a:p>
          <a:p>
            <a:r>
              <a:rPr lang="en-US" dirty="0"/>
              <a:t>Michelle: From common sense.</a:t>
            </a:r>
          </a:p>
          <a:p>
            <a:r>
              <a:rPr lang="en-US" dirty="0"/>
              <a:t>You: I want to see real data analysis that supports your claim.</a:t>
            </a:r>
          </a:p>
          <a:p>
            <a:r>
              <a:rPr lang="en-US" dirty="0"/>
              <a:t>Michelle: I can’t believe this nonsense.</a:t>
            </a:r>
          </a:p>
          <a:p>
            <a:r>
              <a:rPr lang="en-US" dirty="0"/>
              <a:t>You: I will pay you $5000.</a:t>
            </a:r>
          </a:p>
          <a:p>
            <a:r>
              <a:rPr lang="en-US" dirty="0"/>
              <a:t>Michelle: I will take unmarked bills.</a:t>
            </a:r>
          </a:p>
        </p:txBody>
      </p:sp>
      <p:sp>
        <p:nvSpPr>
          <p:cNvPr id="4" name="Content Placeholder 2">
            <a:extLst>
              <a:ext uri="{FF2B5EF4-FFF2-40B4-BE49-F238E27FC236}">
                <a16:creationId xmlns:a16="http://schemas.microsoft.com/office/drawing/2014/main" id="{558D0AC2-E800-4B64-9F97-6F7522CD9575}"/>
              </a:ext>
            </a:extLst>
          </p:cNvPr>
          <p:cNvSpPr txBox="1">
            <a:spLocks/>
          </p:cNvSpPr>
          <p:nvPr/>
        </p:nvSpPr>
        <p:spPr>
          <a:xfrm>
            <a:off x="913795" y="1456751"/>
            <a:ext cx="10353762" cy="8269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dirty="0">
                <a:solidFill>
                  <a:srgbClr val="FF0000"/>
                </a:solidFill>
              </a:rPr>
              <a:t>The single most powerful statistical tool known to man (and woman).</a:t>
            </a:r>
          </a:p>
        </p:txBody>
      </p:sp>
      <p:sp>
        <p:nvSpPr>
          <p:cNvPr id="5" name="Content Placeholder 2">
            <a:extLst>
              <a:ext uri="{FF2B5EF4-FFF2-40B4-BE49-F238E27FC236}">
                <a16:creationId xmlns:a16="http://schemas.microsoft.com/office/drawing/2014/main" id="{4CBDC5D7-F442-4E7F-AC2D-9777924D908E}"/>
              </a:ext>
            </a:extLst>
          </p:cNvPr>
          <p:cNvSpPr txBox="1">
            <a:spLocks/>
          </p:cNvSpPr>
          <p:nvPr/>
        </p:nvSpPr>
        <p:spPr>
          <a:xfrm>
            <a:off x="914561" y="6190081"/>
            <a:ext cx="10353762" cy="5231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dirty="0"/>
              <a:t>Note: The first key property of Bayesian statistics is the ability to start from prior beliefs.</a:t>
            </a:r>
          </a:p>
        </p:txBody>
      </p:sp>
    </p:spTree>
    <p:extLst>
      <p:ext uri="{BB962C8B-B14F-4D97-AF65-F5344CB8AC3E}">
        <p14:creationId xmlns:p14="http://schemas.microsoft.com/office/powerpoint/2010/main" val="18980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6F1BE7-3A8C-4D36-BCD9-2E5D3C4A85FC}"/>
              </a:ext>
            </a:extLst>
          </p:cNvPr>
          <p:cNvSpPr>
            <a:spLocks noGrp="1"/>
          </p:cNvSpPr>
          <p:nvPr>
            <p:ph type="ctrTitle"/>
          </p:nvPr>
        </p:nvSpPr>
        <p:spPr/>
        <p:txBody>
          <a:bodyPr/>
          <a:lstStyle/>
          <a:p>
            <a:r>
              <a:rPr lang="en-US" dirty="0"/>
              <a:t>The Bayesian Way of Doing Statistics</a:t>
            </a:r>
          </a:p>
        </p:txBody>
      </p:sp>
      <p:sp>
        <p:nvSpPr>
          <p:cNvPr id="5" name="Subtitle 4">
            <a:extLst>
              <a:ext uri="{FF2B5EF4-FFF2-40B4-BE49-F238E27FC236}">
                <a16:creationId xmlns:a16="http://schemas.microsoft.com/office/drawing/2014/main" id="{BCC16A46-670B-4614-95DD-A6F7F6D79787}"/>
              </a:ext>
            </a:extLst>
          </p:cNvPr>
          <p:cNvSpPr>
            <a:spLocks noGrp="1"/>
          </p:cNvSpPr>
          <p:nvPr>
            <p:ph type="subTitle" idx="1"/>
          </p:nvPr>
        </p:nvSpPr>
        <p:spPr/>
        <p:txBody>
          <a:bodyPr/>
          <a:lstStyle/>
          <a:p>
            <a:r>
              <a:rPr lang="en-US" dirty="0">
                <a:solidFill>
                  <a:schemeClr val="tx2"/>
                </a:solidFill>
              </a:rPr>
              <a:t>Including Some Bayesian Phylogenetic Inference</a:t>
            </a:r>
          </a:p>
        </p:txBody>
      </p:sp>
    </p:spTree>
    <p:extLst>
      <p:ext uri="{BB962C8B-B14F-4D97-AF65-F5344CB8AC3E}">
        <p14:creationId xmlns:p14="http://schemas.microsoft.com/office/powerpoint/2010/main" val="120031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B65F-3A9E-4CBE-8219-AE105D4BABCD}"/>
              </a:ext>
            </a:extLst>
          </p:cNvPr>
          <p:cNvSpPr>
            <a:spLocks noGrp="1"/>
          </p:cNvSpPr>
          <p:nvPr>
            <p:ph type="title"/>
          </p:nvPr>
        </p:nvSpPr>
        <p:spPr/>
        <p:txBody>
          <a:bodyPr>
            <a:normAutofit/>
          </a:bodyPr>
          <a:lstStyle/>
          <a:p>
            <a:r>
              <a:rPr lang="en-US" sz="4000" dirty="0"/>
              <a:t>Inside the toolbox 5: Conditional Probabilities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9C8FE1-6044-410D-975B-27A60BEE3B55}"/>
                  </a:ext>
                </a:extLst>
              </p:cNvPr>
              <p:cNvSpPr>
                <a:spLocks noGrp="1"/>
              </p:cNvSpPr>
              <p:nvPr>
                <p:ph idx="1"/>
              </p:nvPr>
            </p:nvSpPr>
            <p:spPr>
              <a:xfrm>
                <a:off x="913795" y="4025198"/>
                <a:ext cx="3115998" cy="1516342"/>
              </a:xfrm>
            </p:spPr>
            <p:txBody>
              <a:bodyPr>
                <a:normAutofit/>
              </a:bodyPr>
              <a:lstStyle/>
              <a:p>
                <a:pPr marL="36900" indent="0" algn="ctr">
                  <a:buNone/>
                </a:pPr>
                <a:r>
                  <a:rPr lang="en-US" sz="1600" dirty="0"/>
                  <a:t>Case 1</a:t>
                </a:r>
              </a:p>
              <a:p>
                <a:pPr marL="36900" indent="0" algn="ctr">
                  <a:buNone/>
                </a:pPr>
                <a:r>
                  <a:rPr lang="en-US" sz="1600" dirty="0"/>
                  <a:t>B cannot occur i</a:t>
                </a:r>
                <a:r>
                  <a:rPr lang="en-US" sz="1600" dirty="0">
                    <a:solidFill>
                      <a:schemeClr val="bg2">
                        <a:lumMod val="25000"/>
                        <a:lumOff val="75000"/>
                      </a:schemeClr>
                    </a:solidFill>
                  </a:rPr>
                  <a:t>ndep</a:t>
                </a:r>
                <a:r>
                  <a:rPr lang="en-US" sz="1600" dirty="0">
                    <a:solidFill>
                      <a:schemeClr val="tx1">
                        <a:lumMod val="85000"/>
                      </a:schemeClr>
                    </a:solidFill>
                  </a:rPr>
                  <a:t>e</a:t>
                </a:r>
                <a:r>
                  <a:rPr lang="en-US" sz="1600" dirty="0"/>
                  <a:t>ndently.</a:t>
                </a:r>
              </a:p>
              <a:p>
                <a:pPr marL="36900" indent="0" algn="ctr">
                  <a:buNone/>
                </a:pPr>
                <a:r>
                  <a:rPr lang="en-US" sz="1600" dirty="0"/>
                  <a:t>No conditional probabilities.</a:t>
                </a:r>
              </a:p>
              <a:p>
                <a:pPr marL="36900" indent="0" algn="ctr">
                  <a:buNone/>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𝑃</m:t>
                      </m:r>
                      <m:r>
                        <a:rPr lang="en-US" sz="1600" i="1" dirty="0" smtClean="0">
                          <a:latin typeface="Cambria Math" panose="02040503050406030204" pitchFamily="18" charset="0"/>
                        </a:rPr>
                        <m:t> (</m:t>
                      </m:r>
                      <m:r>
                        <a:rPr lang="en-US" sz="1600" i="1" dirty="0" smtClean="0">
                          <a:latin typeface="Cambria Math" panose="02040503050406030204" pitchFamily="18" charset="0"/>
                        </a:rPr>
                        <m:t>𝐴</m:t>
                      </m:r>
                      <m:r>
                        <a:rPr lang="en-US" sz="1600" i="1" dirty="0" smtClean="0">
                          <a:latin typeface="Cambria Math" panose="02040503050406030204" pitchFamily="18" charset="0"/>
                        </a:rPr>
                        <m:t> </m:t>
                      </m:r>
                      <m:r>
                        <a:rPr lang="en-US" sz="1600" i="1" dirty="0" smtClean="0">
                          <a:latin typeface="Cambria Math" panose="02040503050406030204" pitchFamily="18" charset="0"/>
                        </a:rPr>
                        <m:t>𝑔𝑖𝑣𝑒𝑛</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r>
                        <a:rPr lang="en-US" sz="1600" i="1" dirty="0" smtClean="0">
                          <a:latin typeface="Cambria Math" panose="02040503050406030204" pitchFamily="18" charset="0"/>
                        </a:rPr>
                        <m:t>) = </m:t>
                      </m:r>
                      <m:r>
                        <a:rPr lang="en-US" sz="1600" i="1" dirty="0" smtClean="0">
                          <a:latin typeface="Cambria Math" panose="02040503050406030204" pitchFamily="18" charset="0"/>
                        </a:rPr>
                        <m:t>𝑃</m:t>
                      </m:r>
                      <m:r>
                        <a:rPr lang="en-US" sz="1600" i="1" dirty="0" smtClean="0">
                          <a:latin typeface="Cambria Math" panose="02040503050406030204" pitchFamily="18" charset="0"/>
                        </a:rPr>
                        <m:t> (</m:t>
                      </m:r>
                      <m:r>
                        <a:rPr lang="en-US" sz="1600" i="1" dirty="0" smtClean="0">
                          <a:latin typeface="Cambria Math" panose="02040503050406030204" pitchFamily="18" charset="0"/>
                        </a:rPr>
                        <m:t>𝐴</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𝑎𝑛𝑑</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r>
                        <a:rPr lang="en-US" sz="1600" i="1" dirty="0" smtClean="0">
                          <a:latin typeface="Cambria Math" panose="02040503050406030204" pitchFamily="18" charset="0"/>
                        </a:rPr>
                        <m:t>)</m:t>
                      </m:r>
                    </m:oMath>
                  </m:oMathPara>
                </a14:m>
                <a:endParaRPr lang="en-US" sz="1600" dirty="0"/>
              </a:p>
            </p:txBody>
          </p:sp>
        </mc:Choice>
        <mc:Fallback>
          <p:sp>
            <p:nvSpPr>
              <p:cNvPr id="3" name="Content Placeholder 2">
                <a:extLst>
                  <a:ext uri="{FF2B5EF4-FFF2-40B4-BE49-F238E27FC236}">
                    <a16:creationId xmlns:a16="http://schemas.microsoft.com/office/drawing/2014/main" id="{2F9C8FE1-6044-410D-975B-27A60BEE3B55}"/>
                  </a:ext>
                </a:extLst>
              </p:cNvPr>
              <p:cNvSpPr>
                <a:spLocks noGrp="1" noRot="1" noChangeAspect="1" noMove="1" noResize="1" noEditPoints="1" noAdjustHandles="1" noChangeArrowheads="1" noChangeShapeType="1" noTextEdit="1"/>
              </p:cNvSpPr>
              <p:nvPr>
                <p:ph idx="1"/>
              </p:nvPr>
            </p:nvSpPr>
            <p:spPr>
              <a:xfrm>
                <a:off x="913795" y="4025198"/>
                <a:ext cx="3115998" cy="1516342"/>
              </a:xfrm>
              <a:blipFill>
                <a:blip r:embed="rId2"/>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8AE2D343-9F80-48C7-8A14-5082E8F75E61}"/>
              </a:ext>
            </a:extLst>
          </p:cNvPr>
          <p:cNvSpPr/>
          <p:nvPr/>
        </p:nvSpPr>
        <p:spPr>
          <a:xfrm>
            <a:off x="1713926" y="1911510"/>
            <a:ext cx="1709330" cy="1709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5C5E4CBC-8318-4A79-804A-4CF0727441CF}"/>
              </a:ext>
            </a:extLst>
          </p:cNvPr>
          <p:cNvSpPr/>
          <p:nvPr/>
        </p:nvSpPr>
        <p:spPr>
          <a:xfrm>
            <a:off x="2311273" y="2210183"/>
            <a:ext cx="1075224" cy="107522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AF3B6-2371-4A94-989E-2204370ACD2D}"/>
              </a:ext>
            </a:extLst>
          </p:cNvPr>
          <p:cNvSpPr txBox="1"/>
          <p:nvPr/>
        </p:nvSpPr>
        <p:spPr>
          <a:xfrm>
            <a:off x="1888534" y="2586970"/>
            <a:ext cx="362600" cy="369332"/>
          </a:xfrm>
          <a:prstGeom prst="rect">
            <a:avLst/>
          </a:prstGeom>
          <a:noFill/>
        </p:spPr>
        <p:txBody>
          <a:bodyPr wrap="none" rtlCol="0">
            <a:spAutoFit/>
          </a:bodyPr>
          <a:lstStyle/>
          <a:p>
            <a:r>
              <a:rPr lang="en-US" b="1" dirty="0"/>
              <a:t>A</a:t>
            </a:r>
          </a:p>
        </p:txBody>
      </p:sp>
      <p:sp>
        <p:nvSpPr>
          <p:cNvPr id="7" name="TextBox 6">
            <a:extLst>
              <a:ext uri="{FF2B5EF4-FFF2-40B4-BE49-F238E27FC236}">
                <a16:creationId xmlns:a16="http://schemas.microsoft.com/office/drawing/2014/main" id="{C079AC9E-29F7-408A-9C0C-788D56BE8E53}"/>
              </a:ext>
            </a:extLst>
          </p:cNvPr>
          <p:cNvSpPr txBox="1"/>
          <p:nvPr/>
        </p:nvSpPr>
        <p:spPr>
          <a:xfrm>
            <a:off x="2661256" y="2583141"/>
            <a:ext cx="335348" cy="369332"/>
          </a:xfrm>
          <a:prstGeom prst="rect">
            <a:avLst/>
          </a:prstGeom>
          <a:noFill/>
        </p:spPr>
        <p:txBody>
          <a:bodyPr wrap="none" rtlCol="0">
            <a:spAutoFit/>
          </a:bodyPr>
          <a:lstStyle/>
          <a:p>
            <a:r>
              <a:rPr lang="en-US" b="1" dirty="0"/>
              <a:t>B</a:t>
            </a:r>
          </a:p>
        </p:txBody>
      </p:sp>
      <p:sp>
        <p:nvSpPr>
          <p:cNvPr id="15" name="Freeform: Shape 14">
            <a:extLst>
              <a:ext uri="{FF2B5EF4-FFF2-40B4-BE49-F238E27FC236}">
                <a16:creationId xmlns:a16="http://schemas.microsoft.com/office/drawing/2014/main" id="{9E3F3CD6-AA3A-47BD-A128-85EFB45970AE}"/>
              </a:ext>
            </a:extLst>
          </p:cNvPr>
          <p:cNvSpPr/>
          <p:nvPr/>
        </p:nvSpPr>
        <p:spPr>
          <a:xfrm>
            <a:off x="5712321" y="2164997"/>
            <a:ext cx="964945" cy="1075224"/>
          </a:xfrm>
          <a:custGeom>
            <a:avLst/>
            <a:gdLst>
              <a:gd name="connsiteX0" fmla="*/ 537612 w 964945"/>
              <a:gd name="connsiteY0" fmla="*/ 0 h 1075224"/>
              <a:gd name="connsiteX1" fmla="*/ 838196 w 964945"/>
              <a:gd name="connsiteY1" fmla="*/ 91816 h 1075224"/>
              <a:gd name="connsiteX2" fmla="*/ 862009 w 964945"/>
              <a:gd name="connsiteY2" fmla="*/ 111463 h 1075224"/>
              <a:gd name="connsiteX3" fmla="*/ 897781 w 964945"/>
              <a:gd name="connsiteY3" fmla="*/ 177369 h 1075224"/>
              <a:gd name="connsiteX4" fmla="*/ 964945 w 964945"/>
              <a:gd name="connsiteY4" fmla="*/ 510043 h 1075224"/>
              <a:gd name="connsiteX5" fmla="*/ 818982 w 964945"/>
              <a:gd name="connsiteY5" fmla="*/ 987894 h 1075224"/>
              <a:gd name="connsiteX6" fmla="*/ 810101 w 964945"/>
              <a:gd name="connsiteY6" fmla="*/ 998658 h 1075224"/>
              <a:gd name="connsiteX7" fmla="*/ 746875 w 964945"/>
              <a:gd name="connsiteY7" fmla="*/ 1032976 h 1075224"/>
              <a:gd name="connsiteX8" fmla="*/ 537612 w 964945"/>
              <a:gd name="connsiteY8" fmla="*/ 1075224 h 1075224"/>
              <a:gd name="connsiteX9" fmla="*/ 0 w 964945"/>
              <a:gd name="connsiteY9" fmla="*/ 537612 h 1075224"/>
              <a:gd name="connsiteX10" fmla="*/ 537612 w 964945"/>
              <a:gd name="connsiteY10" fmla="*/ 0 h 107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945" h="1075224">
                <a:moveTo>
                  <a:pt x="537612" y="0"/>
                </a:moveTo>
                <a:cubicBezTo>
                  <a:pt x="648955" y="0"/>
                  <a:pt x="752393" y="33848"/>
                  <a:pt x="838196" y="91816"/>
                </a:cubicBezTo>
                <a:lnTo>
                  <a:pt x="862009" y="111463"/>
                </a:lnTo>
                <a:lnTo>
                  <a:pt x="897781" y="177369"/>
                </a:lnTo>
                <a:cubicBezTo>
                  <a:pt x="941030" y="279620"/>
                  <a:pt x="964945" y="392039"/>
                  <a:pt x="964945" y="510043"/>
                </a:cubicBezTo>
                <a:cubicBezTo>
                  <a:pt x="964945" y="687050"/>
                  <a:pt x="911136" y="851489"/>
                  <a:pt x="818982" y="987894"/>
                </a:cubicBezTo>
                <a:lnTo>
                  <a:pt x="810101" y="998658"/>
                </a:lnTo>
                <a:lnTo>
                  <a:pt x="746875" y="1032976"/>
                </a:lnTo>
                <a:cubicBezTo>
                  <a:pt x="682556" y="1060181"/>
                  <a:pt x="611841" y="1075224"/>
                  <a:pt x="537612" y="1075224"/>
                </a:cubicBezTo>
                <a:cubicBezTo>
                  <a:pt x="240697" y="1075224"/>
                  <a:pt x="0" y="834527"/>
                  <a:pt x="0" y="537612"/>
                </a:cubicBezTo>
                <a:cubicBezTo>
                  <a:pt x="0" y="240697"/>
                  <a:pt x="240697" y="0"/>
                  <a:pt x="537612" y="0"/>
                </a:cubicBezTo>
                <a:close/>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D9A1984-C252-4DA9-9993-14A4B09C2A3E}"/>
              </a:ext>
            </a:extLst>
          </p:cNvPr>
          <p:cNvSpPr/>
          <p:nvPr/>
        </p:nvSpPr>
        <p:spPr>
          <a:xfrm>
            <a:off x="4967935" y="1820375"/>
            <a:ext cx="1606394" cy="1709330"/>
          </a:xfrm>
          <a:custGeom>
            <a:avLst/>
            <a:gdLst>
              <a:gd name="connsiteX0" fmla="*/ 854665 w 1606394"/>
              <a:gd name="connsiteY0" fmla="*/ 0 h 1709330"/>
              <a:gd name="connsiteX1" fmla="*/ 1563367 w 1606394"/>
              <a:gd name="connsiteY1" fmla="*/ 376814 h 1709330"/>
              <a:gd name="connsiteX2" fmla="*/ 1606394 w 1606394"/>
              <a:gd name="connsiteY2" fmla="*/ 456085 h 1709330"/>
              <a:gd name="connsiteX3" fmla="*/ 1582581 w 1606394"/>
              <a:gd name="connsiteY3" fmla="*/ 436438 h 1709330"/>
              <a:gd name="connsiteX4" fmla="*/ 1281997 w 1606394"/>
              <a:gd name="connsiteY4" fmla="*/ 344622 h 1709330"/>
              <a:gd name="connsiteX5" fmla="*/ 744385 w 1606394"/>
              <a:gd name="connsiteY5" fmla="*/ 882234 h 1709330"/>
              <a:gd name="connsiteX6" fmla="*/ 1281997 w 1606394"/>
              <a:gd name="connsiteY6" fmla="*/ 1419846 h 1709330"/>
              <a:gd name="connsiteX7" fmla="*/ 1491260 w 1606394"/>
              <a:gd name="connsiteY7" fmla="*/ 1377598 h 1709330"/>
              <a:gd name="connsiteX8" fmla="*/ 1554486 w 1606394"/>
              <a:gd name="connsiteY8" fmla="*/ 1343280 h 1709330"/>
              <a:gd name="connsiteX9" fmla="*/ 1459004 w 1606394"/>
              <a:gd name="connsiteY9" fmla="*/ 1459004 h 1709330"/>
              <a:gd name="connsiteX10" fmla="*/ 854665 w 1606394"/>
              <a:gd name="connsiteY10" fmla="*/ 1709330 h 1709330"/>
              <a:gd name="connsiteX11" fmla="*/ 0 w 1606394"/>
              <a:gd name="connsiteY11" fmla="*/ 854665 h 1709330"/>
              <a:gd name="connsiteX12" fmla="*/ 854665 w 1606394"/>
              <a:gd name="connsiteY12" fmla="*/ 0 h 170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6394" h="1709330">
                <a:moveTo>
                  <a:pt x="854665" y="0"/>
                </a:moveTo>
                <a:cubicBezTo>
                  <a:pt x="1149676" y="0"/>
                  <a:pt x="1409777" y="149471"/>
                  <a:pt x="1563367" y="376814"/>
                </a:cubicBezTo>
                <a:lnTo>
                  <a:pt x="1606394" y="456085"/>
                </a:lnTo>
                <a:lnTo>
                  <a:pt x="1582581" y="436438"/>
                </a:lnTo>
                <a:cubicBezTo>
                  <a:pt x="1496778" y="378470"/>
                  <a:pt x="1393340" y="344622"/>
                  <a:pt x="1281997" y="344622"/>
                </a:cubicBezTo>
                <a:cubicBezTo>
                  <a:pt x="985082" y="344622"/>
                  <a:pt x="744385" y="585319"/>
                  <a:pt x="744385" y="882234"/>
                </a:cubicBezTo>
                <a:cubicBezTo>
                  <a:pt x="744385" y="1179149"/>
                  <a:pt x="985082" y="1419846"/>
                  <a:pt x="1281997" y="1419846"/>
                </a:cubicBezTo>
                <a:cubicBezTo>
                  <a:pt x="1356226" y="1419846"/>
                  <a:pt x="1426941" y="1404803"/>
                  <a:pt x="1491260" y="1377598"/>
                </a:cubicBezTo>
                <a:lnTo>
                  <a:pt x="1554486" y="1343280"/>
                </a:lnTo>
                <a:lnTo>
                  <a:pt x="1459004" y="1459004"/>
                </a:lnTo>
                <a:cubicBezTo>
                  <a:pt x="1304340" y="1613668"/>
                  <a:pt x="1090674" y="1709330"/>
                  <a:pt x="854665" y="1709330"/>
                </a:cubicBezTo>
                <a:cubicBezTo>
                  <a:pt x="382647" y="1709330"/>
                  <a:pt x="0" y="1326683"/>
                  <a:pt x="0" y="854665"/>
                </a:cubicBezTo>
                <a:cubicBezTo>
                  <a:pt x="0" y="382647"/>
                  <a:pt x="382647" y="0"/>
                  <a:pt x="85466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26404291-F571-4338-951A-AA39B9C0112C}"/>
              </a:ext>
            </a:extLst>
          </p:cNvPr>
          <p:cNvSpPr/>
          <p:nvPr/>
        </p:nvSpPr>
        <p:spPr>
          <a:xfrm>
            <a:off x="6522422" y="2276461"/>
            <a:ext cx="265123" cy="887195"/>
          </a:xfrm>
          <a:custGeom>
            <a:avLst/>
            <a:gdLst>
              <a:gd name="connsiteX0" fmla="*/ 51908 w 265123"/>
              <a:gd name="connsiteY0" fmla="*/ 0 h 887195"/>
              <a:gd name="connsiteX1" fmla="*/ 107660 w 265123"/>
              <a:gd name="connsiteY1" fmla="*/ 46000 h 887195"/>
              <a:gd name="connsiteX2" fmla="*/ 265123 w 265123"/>
              <a:gd name="connsiteY2" fmla="*/ 426149 h 887195"/>
              <a:gd name="connsiteX3" fmla="*/ 28095 w 265123"/>
              <a:gd name="connsiteY3" fmla="*/ 871945 h 887195"/>
              <a:gd name="connsiteX4" fmla="*/ 0 w 265123"/>
              <a:gd name="connsiteY4" fmla="*/ 887195 h 887195"/>
              <a:gd name="connsiteX5" fmla="*/ 8881 w 265123"/>
              <a:gd name="connsiteY5" fmla="*/ 876431 h 887195"/>
              <a:gd name="connsiteX6" fmla="*/ 154844 w 265123"/>
              <a:gd name="connsiteY6" fmla="*/ 398580 h 887195"/>
              <a:gd name="connsiteX7" fmla="*/ 87680 w 265123"/>
              <a:gd name="connsiteY7" fmla="*/ 65906 h 887195"/>
              <a:gd name="connsiteX8" fmla="*/ 51908 w 265123"/>
              <a:gd name="connsiteY8" fmla="*/ 0 h 88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23" h="887195">
                <a:moveTo>
                  <a:pt x="51908" y="0"/>
                </a:moveTo>
                <a:lnTo>
                  <a:pt x="107660" y="46000"/>
                </a:lnTo>
                <a:cubicBezTo>
                  <a:pt x="204949" y="143289"/>
                  <a:pt x="265123" y="277692"/>
                  <a:pt x="265123" y="426149"/>
                </a:cubicBezTo>
                <a:cubicBezTo>
                  <a:pt x="265123" y="611721"/>
                  <a:pt x="171101" y="775333"/>
                  <a:pt x="28095" y="871945"/>
                </a:cubicBezTo>
                <a:lnTo>
                  <a:pt x="0" y="887195"/>
                </a:lnTo>
                <a:lnTo>
                  <a:pt x="8881" y="876431"/>
                </a:lnTo>
                <a:cubicBezTo>
                  <a:pt x="101035" y="740026"/>
                  <a:pt x="154844" y="575587"/>
                  <a:pt x="154844" y="398580"/>
                </a:cubicBezTo>
                <a:cubicBezTo>
                  <a:pt x="154844" y="280576"/>
                  <a:pt x="130929" y="168157"/>
                  <a:pt x="87680" y="65906"/>
                </a:cubicBezTo>
                <a:lnTo>
                  <a:pt x="51908" y="0"/>
                </a:ln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20D23968-0D6D-44A9-9FE5-8E2CC3BDAE46}"/>
              </a:ext>
            </a:extLst>
          </p:cNvPr>
          <p:cNvSpPr txBox="1"/>
          <p:nvPr/>
        </p:nvSpPr>
        <p:spPr>
          <a:xfrm>
            <a:off x="5174707" y="2514216"/>
            <a:ext cx="362600" cy="369332"/>
          </a:xfrm>
          <a:prstGeom prst="rect">
            <a:avLst/>
          </a:prstGeom>
          <a:noFill/>
        </p:spPr>
        <p:txBody>
          <a:bodyPr wrap="none" rtlCol="0">
            <a:spAutoFit/>
          </a:bodyPr>
          <a:lstStyle/>
          <a:p>
            <a:r>
              <a:rPr lang="en-US" b="1" dirty="0"/>
              <a:t>A</a:t>
            </a:r>
          </a:p>
        </p:txBody>
      </p:sp>
      <p:sp>
        <p:nvSpPr>
          <p:cNvPr id="17" name="TextBox 16">
            <a:extLst>
              <a:ext uri="{FF2B5EF4-FFF2-40B4-BE49-F238E27FC236}">
                <a16:creationId xmlns:a16="http://schemas.microsoft.com/office/drawing/2014/main" id="{6B88FB6E-EBA4-4DC1-A2E4-0DBFE72B5293}"/>
              </a:ext>
            </a:extLst>
          </p:cNvPr>
          <p:cNvSpPr txBox="1"/>
          <p:nvPr/>
        </p:nvSpPr>
        <p:spPr>
          <a:xfrm>
            <a:off x="5952024" y="2528766"/>
            <a:ext cx="763351" cy="369332"/>
          </a:xfrm>
          <a:prstGeom prst="rect">
            <a:avLst/>
          </a:prstGeom>
          <a:noFill/>
        </p:spPr>
        <p:txBody>
          <a:bodyPr wrap="none" rtlCol="0">
            <a:spAutoFit/>
          </a:bodyPr>
          <a:lstStyle/>
          <a:p>
            <a:r>
              <a:rPr lang="en-US" b="1" dirty="0"/>
              <a:t>A | B</a:t>
            </a:r>
          </a:p>
        </p:txBody>
      </p:sp>
      <p:sp>
        <p:nvSpPr>
          <p:cNvPr id="18" name="Freeform: Shape 17">
            <a:extLst>
              <a:ext uri="{FF2B5EF4-FFF2-40B4-BE49-F238E27FC236}">
                <a16:creationId xmlns:a16="http://schemas.microsoft.com/office/drawing/2014/main" id="{8FE58D14-9352-45DA-BE0F-CB5B2440AA77}"/>
              </a:ext>
            </a:extLst>
          </p:cNvPr>
          <p:cNvSpPr/>
          <p:nvPr/>
        </p:nvSpPr>
        <p:spPr>
          <a:xfrm>
            <a:off x="5707726" y="2164997"/>
            <a:ext cx="964945" cy="1075224"/>
          </a:xfrm>
          <a:custGeom>
            <a:avLst/>
            <a:gdLst>
              <a:gd name="connsiteX0" fmla="*/ 537612 w 964945"/>
              <a:gd name="connsiteY0" fmla="*/ 0 h 1075224"/>
              <a:gd name="connsiteX1" fmla="*/ 838196 w 964945"/>
              <a:gd name="connsiteY1" fmla="*/ 91816 h 1075224"/>
              <a:gd name="connsiteX2" fmla="*/ 862009 w 964945"/>
              <a:gd name="connsiteY2" fmla="*/ 111463 h 1075224"/>
              <a:gd name="connsiteX3" fmla="*/ 897781 w 964945"/>
              <a:gd name="connsiteY3" fmla="*/ 177369 h 1075224"/>
              <a:gd name="connsiteX4" fmla="*/ 964945 w 964945"/>
              <a:gd name="connsiteY4" fmla="*/ 510043 h 1075224"/>
              <a:gd name="connsiteX5" fmla="*/ 818982 w 964945"/>
              <a:gd name="connsiteY5" fmla="*/ 987894 h 1075224"/>
              <a:gd name="connsiteX6" fmla="*/ 810101 w 964945"/>
              <a:gd name="connsiteY6" fmla="*/ 998658 h 1075224"/>
              <a:gd name="connsiteX7" fmla="*/ 746875 w 964945"/>
              <a:gd name="connsiteY7" fmla="*/ 1032976 h 1075224"/>
              <a:gd name="connsiteX8" fmla="*/ 537612 w 964945"/>
              <a:gd name="connsiteY8" fmla="*/ 1075224 h 1075224"/>
              <a:gd name="connsiteX9" fmla="*/ 0 w 964945"/>
              <a:gd name="connsiteY9" fmla="*/ 537612 h 1075224"/>
              <a:gd name="connsiteX10" fmla="*/ 537612 w 964945"/>
              <a:gd name="connsiteY10" fmla="*/ 0 h 107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945" h="1075224">
                <a:moveTo>
                  <a:pt x="537612" y="0"/>
                </a:moveTo>
                <a:cubicBezTo>
                  <a:pt x="648955" y="0"/>
                  <a:pt x="752393" y="33848"/>
                  <a:pt x="838196" y="91816"/>
                </a:cubicBezTo>
                <a:lnTo>
                  <a:pt x="862009" y="111463"/>
                </a:lnTo>
                <a:lnTo>
                  <a:pt x="897781" y="177369"/>
                </a:lnTo>
                <a:cubicBezTo>
                  <a:pt x="941030" y="279620"/>
                  <a:pt x="964945" y="392039"/>
                  <a:pt x="964945" y="510043"/>
                </a:cubicBezTo>
                <a:cubicBezTo>
                  <a:pt x="964945" y="687050"/>
                  <a:pt x="911136" y="851489"/>
                  <a:pt x="818982" y="987894"/>
                </a:cubicBezTo>
                <a:lnTo>
                  <a:pt x="810101" y="998658"/>
                </a:lnTo>
                <a:lnTo>
                  <a:pt x="746875" y="1032976"/>
                </a:lnTo>
                <a:cubicBezTo>
                  <a:pt x="682556" y="1060181"/>
                  <a:pt x="611841" y="1075224"/>
                  <a:pt x="537612" y="1075224"/>
                </a:cubicBezTo>
                <a:cubicBezTo>
                  <a:pt x="240697" y="1075224"/>
                  <a:pt x="0" y="834527"/>
                  <a:pt x="0" y="537612"/>
                </a:cubicBezTo>
                <a:cubicBezTo>
                  <a:pt x="0" y="240697"/>
                  <a:pt x="240697" y="0"/>
                  <a:pt x="537612" y="0"/>
                </a:cubicBezTo>
                <a:close/>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extBox 18">
            <a:extLst>
              <a:ext uri="{FF2B5EF4-FFF2-40B4-BE49-F238E27FC236}">
                <a16:creationId xmlns:a16="http://schemas.microsoft.com/office/drawing/2014/main" id="{3E716917-E4D5-4514-88A7-7C59558042B7}"/>
              </a:ext>
            </a:extLst>
          </p:cNvPr>
          <p:cNvSpPr txBox="1"/>
          <p:nvPr/>
        </p:nvSpPr>
        <p:spPr>
          <a:xfrm>
            <a:off x="5703895" y="2372538"/>
            <a:ext cx="1003801" cy="646331"/>
          </a:xfrm>
          <a:prstGeom prst="rect">
            <a:avLst/>
          </a:prstGeom>
          <a:noFill/>
        </p:spPr>
        <p:txBody>
          <a:bodyPr wrap="none" rtlCol="0">
            <a:spAutoFit/>
          </a:bodyPr>
          <a:lstStyle/>
          <a:p>
            <a:pPr algn="ctr"/>
            <a:r>
              <a:rPr lang="en-US" b="1" dirty="0"/>
              <a:t>both</a:t>
            </a:r>
          </a:p>
          <a:p>
            <a:pPr algn="ctr"/>
            <a:r>
              <a:rPr lang="en-US" b="1" dirty="0"/>
              <a:t>A and B</a:t>
            </a:r>
          </a:p>
        </p:txBody>
      </p:sp>
      <p:sp>
        <p:nvSpPr>
          <p:cNvPr id="20" name="TextBox 19">
            <a:extLst>
              <a:ext uri="{FF2B5EF4-FFF2-40B4-BE49-F238E27FC236}">
                <a16:creationId xmlns:a16="http://schemas.microsoft.com/office/drawing/2014/main" id="{59A89F0F-29DA-4AB5-9E35-BDAC30E4AF63}"/>
              </a:ext>
            </a:extLst>
          </p:cNvPr>
          <p:cNvSpPr txBox="1"/>
          <p:nvPr/>
        </p:nvSpPr>
        <p:spPr>
          <a:xfrm>
            <a:off x="6912374" y="2519577"/>
            <a:ext cx="335348" cy="369332"/>
          </a:xfrm>
          <a:prstGeom prst="rect">
            <a:avLst/>
          </a:prstGeom>
          <a:noFill/>
        </p:spPr>
        <p:txBody>
          <a:bodyPr wrap="none" rtlCol="0">
            <a:spAutoFit/>
          </a:bodyPr>
          <a:lstStyle/>
          <a:p>
            <a:r>
              <a:rPr lang="en-US" b="1" dirty="0"/>
              <a:t>B</a:t>
            </a:r>
          </a:p>
        </p:txBody>
      </p:sp>
      <p:sp>
        <p:nvSpPr>
          <p:cNvPr id="21" name="Arrow: Left 20">
            <a:extLst>
              <a:ext uri="{FF2B5EF4-FFF2-40B4-BE49-F238E27FC236}">
                <a16:creationId xmlns:a16="http://schemas.microsoft.com/office/drawing/2014/main" id="{E3B4E3FA-E51A-409F-B7F1-E8DC682D22DF}"/>
              </a:ext>
            </a:extLst>
          </p:cNvPr>
          <p:cNvSpPr/>
          <p:nvPr/>
        </p:nvSpPr>
        <p:spPr>
          <a:xfrm>
            <a:off x="6750018" y="2628326"/>
            <a:ext cx="170014" cy="1746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24657F6F-DB05-4799-BAA6-C21AB9CAAA72}"/>
                  </a:ext>
                </a:extLst>
              </p:cNvPr>
              <p:cNvSpPr txBox="1">
                <a:spLocks/>
              </p:cNvSpPr>
              <p:nvPr/>
            </p:nvSpPr>
            <p:spPr>
              <a:xfrm>
                <a:off x="4369982" y="4076509"/>
                <a:ext cx="3115998" cy="166721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1600" dirty="0"/>
                  <a:t>Case 2</a:t>
                </a:r>
              </a:p>
              <a:p>
                <a:pPr marL="36900" indent="0" algn="ctr">
                  <a:buFont typeface="Wingdings 2" charset="2"/>
                  <a:buNone/>
                </a:pPr>
                <a:r>
                  <a:rPr lang="en-US" sz="1600" dirty="0"/>
                  <a:t>B has a small chance of occurring independently.</a:t>
                </a:r>
              </a:p>
              <a:p>
                <a:pPr marL="36900" indent="0" algn="ctr">
                  <a:buNone/>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𝑃</m:t>
                      </m:r>
                      <m:r>
                        <a:rPr lang="en-US" sz="1600" i="1" dirty="0" smtClean="0">
                          <a:latin typeface="Cambria Math" panose="02040503050406030204" pitchFamily="18" charset="0"/>
                        </a:rPr>
                        <m:t> (</m:t>
                      </m:r>
                      <m:r>
                        <a:rPr lang="en-US" sz="1600" i="1" dirty="0" smtClean="0">
                          <a:latin typeface="Cambria Math" panose="02040503050406030204" pitchFamily="18" charset="0"/>
                        </a:rPr>
                        <m:t>𝐴</m:t>
                      </m:r>
                      <m:r>
                        <a:rPr lang="en-US" sz="1600" i="1" dirty="0" smtClean="0">
                          <a:latin typeface="Cambria Math" panose="02040503050406030204" pitchFamily="18" charset="0"/>
                        </a:rPr>
                        <m:t> </m:t>
                      </m:r>
                      <m:r>
                        <a:rPr lang="en-US" sz="1600" i="1" dirty="0" smtClean="0">
                          <a:latin typeface="Cambria Math" panose="02040503050406030204" pitchFamily="18" charset="0"/>
                        </a:rPr>
                        <m:t>𝑔𝑖𝑣𝑒𝑛</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r>
                        <a:rPr lang="en-US" sz="1600" i="1" dirty="0" smtClean="0">
                          <a:latin typeface="Cambria Math" panose="02040503050406030204" pitchFamily="18" charset="0"/>
                        </a:rPr>
                        <m:t>) = </m:t>
                      </m:r>
                      <m:f>
                        <m:fPr>
                          <m:ctrlPr>
                            <a:rPr lang="en-US" sz="1600" i="1" dirty="0" smtClean="0">
                              <a:latin typeface="Cambria Math" panose="02040503050406030204" pitchFamily="18" charset="0"/>
                            </a:rPr>
                          </m:ctrlPr>
                        </m:fPr>
                        <m:num>
                          <m:r>
                            <a:rPr lang="en-US" sz="1600" i="1" dirty="0">
                              <a:latin typeface="Cambria Math" panose="02040503050406030204" pitchFamily="18" charset="0"/>
                            </a:rPr>
                            <m:t>𝑃</m:t>
                          </m:r>
                          <m:r>
                            <a:rPr lang="en-US" sz="1600" i="1" dirty="0">
                              <a:latin typeface="Cambria Math" panose="02040503050406030204" pitchFamily="18" charset="0"/>
                            </a:rPr>
                            <m:t> (</m:t>
                          </m:r>
                          <m:r>
                            <a:rPr lang="en-US" sz="1600" i="1" dirty="0">
                              <a:latin typeface="Cambria Math" panose="02040503050406030204" pitchFamily="18" charset="0"/>
                            </a:rPr>
                            <m:t>𝐴</m:t>
                          </m:r>
                          <m:r>
                            <a:rPr lang="en-US" sz="1600" i="1" dirty="0">
                              <a:latin typeface="Cambria Math" panose="02040503050406030204" pitchFamily="18" charset="0"/>
                            </a:rPr>
                            <m:t> </m:t>
                          </m:r>
                          <m:r>
                            <a:rPr lang="en-US" sz="1600" i="1" dirty="0">
                              <a:latin typeface="Cambria Math" panose="02040503050406030204" pitchFamily="18" charset="0"/>
                            </a:rPr>
                            <m:t>𝑎𝑛𝑑</m:t>
                          </m:r>
                          <m:r>
                            <a:rPr lang="en-US" sz="1600" i="1" dirty="0">
                              <a:latin typeface="Cambria Math" panose="02040503050406030204" pitchFamily="18" charset="0"/>
                            </a:rPr>
                            <m:t> </m:t>
                          </m:r>
                          <m:r>
                            <a:rPr lang="en-US" sz="1600" i="1" dirty="0">
                              <a:latin typeface="Cambria Math" panose="02040503050406030204" pitchFamily="18" charset="0"/>
                            </a:rPr>
                            <m:t>𝐵</m:t>
                          </m:r>
                          <m:r>
                            <a:rPr lang="en-US" sz="1600" i="1" dirty="0">
                              <a:latin typeface="Cambria Math" panose="02040503050406030204" pitchFamily="18" charset="0"/>
                            </a:rPr>
                            <m:t>)</m:t>
                          </m:r>
                        </m:num>
                        <m:den>
                          <m:r>
                            <a:rPr lang="en-US" sz="1600" b="0" i="1" dirty="0" smtClean="0">
                              <a:latin typeface="Cambria Math" panose="02040503050406030204" pitchFamily="18" charset="0"/>
                            </a:rPr>
                            <m:t>𝑃</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𝐵</m:t>
                          </m:r>
                          <m:r>
                            <a:rPr lang="en-US" sz="1600" b="0" i="1" dirty="0" smtClean="0">
                              <a:latin typeface="Cambria Math" panose="02040503050406030204" pitchFamily="18" charset="0"/>
                            </a:rPr>
                            <m:t>)</m:t>
                          </m:r>
                        </m:den>
                      </m:f>
                    </m:oMath>
                  </m:oMathPara>
                </a14:m>
                <a:endParaRPr lang="en-US" sz="1600" dirty="0"/>
              </a:p>
            </p:txBody>
          </p:sp>
        </mc:Choice>
        <mc:Fallback>
          <p:sp>
            <p:nvSpPr>
              <p:cNvPr id="22" name="Content Placeholder 2">
                <a:extLst>
                  <a:ext uri="{FF2B5EF4-FFF2-40B4-BE49-F238E27FC236}">
                    <a16:creationId xmlns:a16="http://schemas.microsoft.com/office/drawing/2014/main" id="{24657F6F-DB05-4799-BAA6-C21AB9CAAA72}"/>
                  </a:ext>
                </a:extLst>
              </p:cNvPr>
              <p:cNvSpPr txBox="1">
                <a:spLocks noRot="1" noChangeAspect="1" noMove="1" noResize="1" noEditPoints="1" noAdjustHandles="1" noChangeArrowheads="1" noChangeShapeType="1" noTextEdit="1"/>
              </p:cNvSpPr>
              <p:nvPr/>
            </p:nvSpPr>
            <p:spPr>
              <a:xfrm>
                <a:off x="4369982" y="4076509"/>
                <a:ext cx="3115998" cy="1667210"/>
              </a:xfrm>
              <a:prstGeom prst="rect">
                <a:avLst/>
              </a:prstGeom>
              <a:blipFill>
                <a:blip r:embed="rId3"/>
                <a:stretch>
                  <a:fillRect/>
                </a:stretch>
              </a:blipFill>
              <a:effectLst>
                <a:outerShdw blurRad="25400" dir="17880000">
                  <a:srgbClr val="000000">
                    <a:alpha val="46000"/>
                  </a:srgbClr>
                </a:outerShdw>
              </a:effectLst>
            </p:spPr>
            <p:txBody>
              <a:bodyPr/>
              <a:lstStyle/>
              <a:p>
                <a:r>
                  <a:rPr lang="en-US">
                    <a:noFill/>
                  </a:rPr>
                  <a:t> </a:t>
                </a:r>
              </a:p>
            </p:txBody>
          </p:sp>
        </mc:Fallback>
      </mc:AlternateContent>
      <p:sp>
        <p:nvSpPr>
          <p:cNvPr id="27" name="Freeform: Shape 26">
            <a:extLst>
              <a:ext uri="{FF2B5EF4-FFF2-40B4-BE49-F238E27FC236}">
                <a16:creationId xmlns:a16="http://schemas.microsoft.com/office/drawing/2014/main" id="{C11C9680-FF2D-49E8-9474-CA93BF971AD5}"/>
              </a:ext>
            </a:extLst>
          </p:cNvPr>
          <p:cNvSpPr/>
          <p:nvPr/>
        </p:nvSpPr>
        <p:spPr>
          <a:xfrm>
            <a:off x="9286442" y="2033021"/>
            <a:ext cx="533782" cy="1347847"/>
          </a:xfrm>
          <a:custGeom>
            <a:avLst/>
            <a:gdLst>
              <a:gd name="connsiteX0" fmla="*/ 193230 w 533782"/>
              <a:gd name="connsiteY0" fmla="*/ 0 h 1347847"/>
              <a:gd name="connsiteX1" fmla="*/ 283456 w 533782"/>
              <a:gd name="connsiteY1" fmla="*/ 74443 h 1347847"/>
              <a:gd name="connsiteX2" fmla="*/ 533782 w 533782"/>
              <a:gd name="connsiteY2" fmla="*/ 678782 h 1347847"/>
              <a:gd name="connsiteX3" fmla="*/ 283456 w 533782"/>
              <a:gd name="connsiteY3" fmla="*/ 1283121 h 1347847"/>
              <a:gd name="connsiteX4" fmla="*/ 205008 w 533782"/>
              <a:gd name="connsiteY4" fmla="*/ 1347847 h 1347847"/>
              <a:gd name="connsiteX5" fmla="*/ 150293 w 533782"/>
              <a:gd name="connsiteY5" fmla="*/ 1257784 h 1347847"/>
              <a:gd name="connsiteX6" fmla="*/ 0 w 533782"/>
              <a:gd name="connsiteY6" fmla="*/ 664230 h 1347847"/>
              <a:gd name="connsiteX7" fmla="*/ 150293 w 533782"/>
              <a:gd name="connsiteY7" fmla="*/ 70676 h 1347847"/>
              <a:gd name="connsiteX8" fmla="*/ 193230 w 533782"/>
              <a:gd name="connsiteY8" fmla="*/ 0 h 134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82" h="1347847">
                <a:moveTo>
                  <a:pt x="193230" y="0"/>
                </a:moveTo>
                <a:lnTo>
                  <a:pt x="283456" y="74443"/>
                </a:lnTo>
                <a:cubicBezTo>
                  <a:pt x="438120" y="229107"/>
                  <a:pt x="533782" y="442773"/>
                  <a:pt x="533782" y="678782"/>
                </a:cubicBezTo>
                <a:cubicBezTo>
                  <a:pt x="533782" y="914791"/>
                  <a:pt x="438120" y="1128457"/>
                  <a:pt x="283456" y="1283121"/>
                </a:cubicBezTo>
                <a:lnTo>
                  <a:pt x="205008" y="1347847"/>
                </a:lnTo>
                <a:lnTo>
                  <a:pt x="150293" y="1257784"/>
                </a:lnTo>
                <a:cubicBezTo>
                  <a:pt x="54445" y="1081343"/>
                  <a:pt x="0" y="879145"/>
                  <a:pt x="0" y="664230"/>
                </a:cubicBezTo>
                <a:cubicBezTo>
                  <a:pt x="0" y="449316"/>
                  <a:pt x="54445" y="247118"/>
                  <a:pt x="150293" y="70676"/>
                </a:cubicBezTo>
                <a:lnTo>
                  <a:pt x="193230" y="0"/>
                </a:lnTo>
                <a:close/>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293D9931-4C0C-479C-8AC7-F83A6C89B019}"/>
              </a:ext>
            </a:extLst>
          </p:cNvPr>
          <p:cNvSpPr/>
          <p:nvPr/>
        </p:nvSpPr>
        <p:spPr>
          <a:xfrm>
            <a:off x="9479672" y="1452012"/>
            <a:ext cx="2297246" cy="2490476"/>
          </a:xfrm>
          <a:custGeom>
            <a:avLst/>
            <a:gdLst>
              <a:gd name="connsiteX0" fmla="*/ 1052008 w 2297246"/>
              <a:gd name="connsiteY0" fmla="*/ 0 h 2490476"/>
              <a:gd name="connsiteX1" fmla="*/ 2297246 w 2297246"/>
              <a:gd name="connsiteY1" fmla="*/ 1245238 h 2490476"/>
              <a:gd name="connsiteX2" fmla="*/ 1052008 w 2297246"/>
              <a:gd name="connsiteY2" fmla="*/ 2490476 h 2490476"/>
              <a:gd name="connsiteX3" fmla="*/ 19437 w 2297246"/>
              <a:gd name="connsiteY3" fmla="*/ 1941462 h 2490476"/>
              <a:gd name="connsiteX4" fmla="*/ 11778 w 2297246"/>
              <a:gd name="connsiteY4" fmla="*/ 1928855 h 2490476"/>
              <a:gd name="connsiteX5" fmla="*/ 90226 w 2297246"/>
              <a:gd name="connsiteY5" fmla="*/ 1864129 h 2490476"/>
              <a:gd name="connsiteX6" fmla="*/ 340552 w 2297246"/>
              <a:gd name="connsiteY6" fmla="*/ 1259790 h 2490476"/>
              <a:gd name="connsiteX7" fmla="*/ 90226 w 2297246"/>
              <a:gd name="connsiteY7" fmla="*/ 655451 h 2490476"/>
              <a:gd name="connsiteX8" fmla="*/ 0 w 2297246"/>
              <a:gd name="connsiteY8" fmla="*/ 581008 h 2490476"/>
              <a:gd name="connsiteX9" fmla="*/ 19437 w 2297246"/>
              <a:gd name="connsiteY9" fmla="*/ 549014 h 2490476"/>
              <a:gd name="connsiteX10" fmla="*/ 1052008 w 2297246"/>
              <a:gd name="connsiteY10" fmla="*/ 0 h 24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7246" h="2490476">
                <a:moveTo>
                  <a:pt x="1052008" y="0"/>
                </a:moveTo>
                <a:cubicBezTo>
                  <a:pt x="1739734" y="0"/>
                  <a:pt x="2297246" y="557512"/>
                  <a:pt x="2297246" y="1245238"/>
                </a:cubicBezTo>
                <a:cubicBezTo>
                  <a:pt x="2297246" y="1932964"/>
                  <a:pt x="1739734" y="2490476"/>
                  <a:pt x="1052008" y="2490476"/>
                </a:cubicBezTo>
                <a:cubicBezTo>
                  <a:pt x="622179" y="2490476"/>
                  <a:pt x="243215" y="2272698"/>
                  <a:pt x="19437" y="1941462"/>
                </a:cubicBezTo>
                <a:lnTo>
                  <a:pt x="11778" y="1928855"/>
                </a:lnTo>
                <a:lnTo>
                  <a:pt x="90226" y="1864129"/>
                </a:lnTo>
                <a:cubicBezTo>
                  <a:pt x="244890" y="1709465"/>
                  <a:pt x="340552" y="1495799"/>
                  <a:pt x="340552" y="1259790"/>
                </a:cubicBezTo>
                <a:cubicBezTo>
                  <a:pt x="340552" y="1023781"/>
                  <a:pt x="244890" y="810115"/>
                  <a:pt x="90226" y="655451"/>
                </a:cubicBezTo>
                <a:lnTo>
                  <a:pt x="0" y="581008"/>
                </a:lnTo>
                <a:lnTo>
                  <a:pt x="19437" y="549014"/>
                </a:lnTo>
                <a:cubicBezTo>
                  <a:pt x="243215" y="217778"/>
                  <a:pt x="622179" y="0"/>
                  <a:pt x="1052008" y="0"/>
                </a:cubicBez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507BB6C-0496-494B-843B-E381772FF7A4}"/>
              </a:ext>
            </a:extLst>
          </p:cNvPr>
          <p:cNvSpPr/>
          <p:nvPr/>
        </p:nvSpPr>
        <p:spPr>
          <a:xfrm>
            <a:off x="8110894" y="1852542"/>
            <a:ext cx="1380556" cy="1709330"/>
          </a:xfrm>
          <a:custGeom>
            <a:avLst/>
            <a:gdLst>
              <a:gd name="connsiteX0" fmla="*/ 854665 w 1380556"/>
              <a:gd name="connsiteY0" fmla="*/ 0 h 1709330"/>
              <a:gd name="connsiteX1" fmla="*/ 1332516 w 1380556"/>
              <a:gd name="connsiteY1" fmla="*/ 145963 h 1709330"/>
              <a:gd name="connsiteX2" fmla="*/ 1368778 w 1380556"/>
              <a:gd name="connsiteY2" fmla="*/ 175883 h 1709330"/>
              <a:gd name="connsiteX3" fmla="*/ 1325841 w 1380556"/>
              <a:gd name="connsiteY3" fmla="*/ 246559 h 1709330"/>
              <a:gd name="connsiteX4" fmla="*/ 1175548 w 1380556"/>
              <a:gd name="connsiteY4" fmla="*/ 840113 h 1709330"/>
              <a:gd name="connsiteX5" fmla="*/ 1325841 w 1380556"/>
              <a:gd name="connsiteY5" fmla="*/ 1433667 h 1709330"/>
              <a:gd name="connsiteX6" fmla="*/ 1380556 w 1380556"/>
              <a:gd name="connsiteY6" fmla="*/ 1523730 h 1709330"/>
              <a:gd name="connsiteX7" fmla="*/ 1332516 w 1380556"/>
              <a:gd name="connsiteY7" fmla="*/ 1563367 h 1709330"/>
              <a:gd name="connsiteX8" fmla="*/ 854665 w 1380556"/>
              <a:gd name="connsiteY8" fmla="*/ 1709330 h 1709330"/>
              <a:gd name="connsiteX9" fmla="*/ 0 w 1380556"/>
              <a:gd name="connsiteY9" fmla="*/ 854665 h 1709330"/>
              <a:gd name="connsiteX10" fmla="*/ 854665 w 1380556"/>
              <a:gd name="connsiteY10" fmla="*/ 0 h 170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0556" h="1709330">
                <a:moveTo>
                  <a:pt x="854665" y="0"/>
                </a:moveTo>
                <a:cubicBezTo>
                  <a:pt x="1031672" y="0"/>
                  <a:pt x="1196111" y="53810"/>
                  <a:pt x="1332516" y="145963"/>
                </a:cubicBezTo>
                <a:lnTo>
                  <a:pt x="1368778" y="175883"/>
                </a:lnTo>
                <a:lnTo>
                  <a:pt x="1325841" y="246559"/>
                </a:lnTo>
                <a:cubicBezTo>
                  <a:pt x="1229993" y="423001"/>
                  <a:pt x="1175548" y="625199"/>
                  <a:pt x="1175548" y="840113"/>
                </a:cubicBezTo>
                <a:cubicBezTo>
                  <a:pt x="1175548" y="1055028"/>
                  <a:pt x="1229993" y="1257226"/>
                  <a:pt x="1325841" y="1433667"/>
                </a:cubicBezTo>
                <a:lnTo>
                  <a:pt x="1380556" y="1523730"/>
                </a:lnTo>
                <a:lnTo>
                  <a:pt x="1332516" y="1563367"/>
                </a:lnTo>
                <a:cubicBezTo>
                  <a:pt x="1196111" y="1655520"/>
                  <a:pt x="1031672" y="1709330"/>
                  <a:pt x="854665" y="1709330"/>
                </a:cubicBezTo>
                <a:cubicBezTo>
                  <a:pt x="382647" y="1709330"/>
                  <a:pt x="0" y="1326683"/>
                  <a:pt x="0" y="854665"/>
                </a:cubicBezTo>
                <a:cubicBezTo>
                  <a:pt x="0" y="382647"/>
                  <a:pt x="382647" y="0"/>
                  <a:pt x="85466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27">
            <a:extLst>
              <a:ext uri="{FF2B5EF4-FFF2-40B4-BE49-F238E27FC236}">
                <a16:creationId xmlns:a16="http://schemas.microsoft.com/office/drawing/2014/main" id="{4F22E47B-E64E-46E7-B3FA-A25CDF74B2AF}"/>
              </a:ext>
            </a:extLst>
          </p:cNvPr>
          <p:cNvSpPr txBox="1"/>
          <p:nvPr/>
        </p:nvSpPr>
        <p:spPr>
          <a:xfrm>
            <a:off x="8594134" y="2537957"/>
            <a:ext cx="362600" cy="369332"/>
          </a:xfrm>
          <a:prstGeom prst="rect">
            <a:avLst/>
          </a:prstGeom>
          <a:noFill/>
        </p:spPr>
        <p:txBody>
          <a:bodyPr wrap="none" rtlCol="0">
            <a:spAutoFit/>
          </a:bodyPr>
          <a:lstStyle/>
          <a:p>
            <a:r>
              <a:rPr lang="en-US" b="1" dirty="0"/>
              <a:t>A</a:t>
            </a:r>
          </a:p>
        </p:txBody>
      </p:sp>
      <p:sp>
        <p:nvSpPr>
          <p:cNvPr id="30" name="TextBox 29">
            <a:extLst>
              <a:ext uri="{FF2B5EF4-FFF2-40B4-BE49-F238E27FC236}">
                <a16:creationId xmlns:a16="http://schemas.microsoft.com/office/drawing/2014/main" id="{82812657-4E20-4C56-86F3-BF946BA974BE}"/>
              </a:ext>
            </a:extLst>
          </p:cNvPr>
          <p:cNvSpPr txBox="1"/>
          <p:nvPr/>
        </p:nvSpPr>
        <p:spPr>
          <a:xfrm>
            <a:off x="9183057" y="2469799"/>
            <a:ext cx="729687" cy="461665"/>
          </a:xfrm>
          <a:prstGeom prst="rect">
            <a:avLst/>
          </a:prstGeom>
          <a:noFill/>
        </p:spPr>
        <p:txBody>
          <a:bodyPr wrap="none" rtlCol="0">
            <a:spAutoFit/>
          </a:bodyPr>
          <a:lstStyle/>
          <a:p>
            <a:pPr algn="ctr"/>
            <a:r>
              <a:rPr lang="en-US" sz="1200" b="1" dirty="0"/>
              <a:t>both</a:t>
            </a:r>
          </a:p>
          <a:p>
            <a:pPr algn="ctr"/>
            <a:r>
              <a:rPr lang="en-US" sz="1200" b="1" dirty="0"/>
              <a:t>A and B</a:t>
            </a:r>
          </a:p>
        </p:txBody>
      </p:sp>
      <p:sp>
        <p:nvSpPr>
          <p:cNvPr id="31" name="TextBox 30">
            <a:extLst>
              <a:ext uri="{FF2B5EF4-FFF2-40B4-BE49-F238E27FC236}">
                <a16:creationId xmlns:a16="http://schemas.microsoft.com/office/drawing/2014/main" id="{A7351CB6-0D62-4B11-8D87-B3370B998FE6}"/>
              </a:ext>
            </a:extLst>
          </p:cNvPr>
          <p:cNvSpPr txBox="1"/>
          <p:nvPr/>
        </p:nvSpPr>
        <p:spPr>
          <a:xfrm>
            <a:off x="10377751" y="2410063"/>
            <a:ext cx="453970" cy="584775"/>
          </a:xfrm>
          <a:prstGeom prst="rect">
            <a:avLst/>
          </a:prstGeom>
          <a:noFill/>
        </p:spPr>
        <p:txBody>
          <a:bodyPr wrap="none" rtlCol="0">
            <a:spAutoFit/>
          </a:bodyPr>
          <a:lstStyle/>
          <a:p>
            <a:r>
              <a:rPr lang="en-US" sz="3200" b="1" dirty="0"/>
              <a:t>B</a:t>
            </a:r>
          </a:p>
        </p:txBody>
      </p:sp>
      <mc:AlternateContent xmlns:mc="http://schemas.openxmlformats.org/markup-compatibility/2006">
        <mc:Choice xmlns:a14="http://schemas.microsoft.com/office/drawing/2010/main" Requires="a14">
          <p:sp>
            <p:nvSpPr>
              <p:cNvPr id="32" name="Content Placeholder 2">
                <a:extLst>
                  <a:ext uri="{FF2B5EF4-FFF2-40B4-BE49-F238E27FC236}">
                    <a16:creationId xmlns:a16="http://schemas.microsoft.com/office/drawing/2014/main" id="{33BEFB38-FC8C-4FAA-A663-3D70A5077DA5}"/>
                  </a:ext>
                </a:extLst>
              </p:cNvPr>
              <p:cNvSpPr txBox="1">
                <a:spLocks/>
              </p:cNvSpPr>
              <p:nvPr/>
            </p:nvSpPr>
            <p:spPr>
              <a:xfrm>
                <a:off x="8267286" y="4072680"/>
                <a:ext cx="3115998" cy="16618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1600" dirty="0"/>
                  <a:t>Case 3</a:t>
                </a:r>
              </a:p>
              <a:p>
                <a:pPr marL="36900" indent="0" algn="ctr">
                  <a:buFont typeface="Wingdings 2" charset="2"/>
                  <a:buNone/>
                </a:pPr>
                <a:r>
                  <a:rPr lang="en-US" sz="1600" dirty="0"/>
                  <a:t>B has a big chance of occurring independently.</a:t>
                </a:r>
              </a:p>
              <a:p>
                <a:pPr marL="36900" indent="0" algn="ctr">
                  <a:buNone/>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𝑃</m:t>
                      </m:r>
                      <m:r>
                        <a:rPr lang="en-US" sz="1600" i="1" dirty="0" smtClean="0">
                          <a:latin typeface="Cambria Math" panose="02040503050406030204" pitchFamily="18" charset="0"/>
                        </a:rPr>
                        <m:t> (</m:t>
                      </m:r>
                      <m:r>
                        <a:rPr lang="en-US" sz="1600" i="1" dirty="0" smtClean="0">
                          <a:latin typeface="Cambria Math" panose="02040503050406030204" pitchFamily="18" charset="0"/>
                        </a:rPr>
                        <m:t>𝐴</m:t>
                      </m:r>
                      <m:r>
                        <a:rPr lang="en-US" sz="1600" i="1" dirty="0" smtClean="0">
                          <a:latin typeface="Cambria Math" panose="02040503050406030204" pitchFamily="18" charset="0"/>
                        </a:rPr>
                        <m:t> </m:t>
                      </m:r>
                      <m:r>
                        <a:rPr lang="en-US" sz="1600" i="1" dirty="0" smtClean="0">
                          <a:latin typeface="Cambria Math" panose="02040503050406030204" pitchFamily="18" charset="0"/>
                        </a:rPr>
                        <m:t>𝑔𝑖𝑣𝑒𝑛</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r>
                        <a:rPr lang="en-US" sz="1600" i="1" dirty="0" smtClean="0">
                          <a:latin typeface="Cambria Math" panose="02040503050406030204" pitchFamily="18" charset="0"/>
                        </a:rPr>
                        <m:t>) = </m:t>
                      </m:r>
                      <m:f>
                        <m:fPr>
                          <m:ctrlPr>
                            <a:rPr lang="en-US" sz="1600" i="1" dirty="0" smtClean="0">
                              <a:latin typeface="Cambria Math" panose="02040503050406030204" pitchFamily="18" charset="0"/>
                            </a:rPr>
                          </m:ctrlPr>
                        </m:fPr>
                        <m:num>
                          <m:r>
                            <a:rPr lang="en-US" sz="1600" i="1" dirty="0">
                              <a:latin typeface="Cambria Math" panose="02040503050406030204" pitchFamily="18" charset="0"/>
                            </a:rPr>
                            <m:t>𝑃</m:t>
                          </m:r>
                          <m:r>
                            <a:rPr lang="en-US" sz="1600" i="1" dirty="0">
                              <a:latin typeface="Cambria Math" panose="02040503050406030204" pitchFamily="18" charset="0"/>
                            </a:rPr>
                            <m:t> (</m:t>
                          </m:r>
                          <m:r>
                            <a:rPr lang="en-US" sz="1600" i="1" dirty="0">
                              <a:latin typeface="Cambria Math" panose="02040503050406030204" pitchFamily="18" charset="0"/>
                            </a:rPr>
                            <m:t>𝐴</m:t>
                          </m:r>
                          <m:r>
                            <a:rPr lang="en-US" sz="1600" i="1" dirty="0">
                              <a:latin typeface="Cambria Math" panose="02040503050406030204" pitchFamily="18" charset="0"/>
                            </a:rPr>
                            <m:t> </m:t>
                          </m:r>
                          <m:r>
                            <a:rPr lang="en-US" sz="1600" i="1" dirty="0">
                              <a:latin typeface="Cambria Math" panose="02040503050406030204" pitchFamily="18" charset="0"/>
                            </a:rPr>
                            <m:t>𝑎𝑛𝑑</m:t>
                          </m:r>
                          <m:r>
                            <a:rPr lang="en-US" sz="1600" i="1" dirty="0">
                              <a:latin typeface="Cambria Math" panose="02040503050406030204" pitchFamily="18" charset="0"/>
                            </a:rPr>
                            <m:t> </m:t>
                          </m:r>
                          <m:r>
                            <a:rPr lang="en-US" sz="1600" i="1" dirty="0">
                              <a:latin typeface="Cambria Math" panose="02040503050406030204" pitchFamily="18" charset="0"/>
                            </a:rPr>
                            <m:t>𝐵</m:t>
                          </m:r>
                          <m:r>
                            <a:rPr lang="en-US" sz="1600" i="1" dirty="0">
                              <a:latin typeface="Cambria Math" panose="02040503050406030204" pitchFamily="18" charset="0"/>
                            </a:rPr>
                            <m:t>)</m:t>
                          </m:r>
                        </m:num>
                        <m:den>
                          <m:r>
                            <a:rPr lang="en-US" sz="1600" b="0" i="1" dirty="0" smtClean="0">
                              <a:latin typeface="Cambria Math" panose="02040503050406030204" pitchFamily="18" charset="0"/>
                            </a:rPr>
                            <m:t>𝑃</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𝐵</m:t>
                          </m:r>
                          <m:r>
                            <a:rPr lang="en-US" sz="1600" b="0" i="1" dirty="0" smtClean="0">
                              <a:latin typeface="Cambria Math" panose="02040503050406030204" pitchFamily="18" charset="0"/>
                            </a:rPr>
                            <m:t>)</m:t>
                          </m:r>
                        </m:den>
                      </m:f>
                    </m:oMath>
                  </m:oMathPara>
                </a14:m>
                <a:endParaRPr lang="en-US" sz="1600" dirty="0"/>
              </a:p>
            </p:txBody>
          </p:sp>
        </mc:Choice>
        <mc:Fallback>
          <p:sp>
            <p:nvSpPr>
              <p:cNvPr id="32" name="Content Placeholder 2">
                <a:extLst>
                  <a:ext uri="{FF2B5EF4-FFF2-40B4-BE49-F238E27FC236}">
                    <a16:creationId xmlns:a16="http://schemas.microsoft.com/office/drawing/2014/main" id="{33BEFB38-FC8C-4FAA-A663-3D70A5077DA5}"/>
                  </a:ext>
                </a:extLst>
              </p:cNvPr>
              <p:cNvSpPr txBox="1">
                <a:spLocks noRot="1" noChangeAspect="1" noMove="1" noResize="1" noEditPoints="1" noAdjustHandles="1" noChangeArrowheads="1" noChangeShapeType="1" noTextEdit="1"/>
              </p:cNvSpPr>
              <p:nvPr/>
            </p:nvSpPr>
            <p:spPr>
              <a:xfrm>
                <a:off x="8267286" y="4072680"/>
                <a:ext cx="3115998" cy="1661849"/>
              </a:xfrm>
              <a:prstGeom prst="rect">
                <a:avLst/>
              </a:prstGeom>
              <a:blipFill>
                <a:blip r:embed="rId4"/>
                <a:stretch>
                  <a:fillRect/>
                </a:stretch>
              </a:blipFill>
              <a:effectLst>
                <a:outerShdw blurRad="25400" dir="17880000">
                  <a:srgbClr val="000000">
                    <a:alpha val="46000"/>
                  </a:srgbClr>
                </a:outerShdw>
              </a:effectLst>
            </p:spPr>
            <p:txBody>
              <a:bodyPr/>
              <a:lstStyle/>
              <a:p>
                <a:r>
                  <a:rPr lang="en-US">
                    <a:noFill/>
                  </a:rPr>
                  <a:t> </a:t>
                </a:r>
              </a:p>
            </p:txBody>
          </p:sp>
        </mc:Fallback>
      </mc:AlternateContent>
      <p:sp>
        <p:nvSpPr>
          <p:cNvPr id="33" name="Arrow: Left 32">
            <a:extLst>
              <a:ext uri="{FF2B5EF4-FFF2-40B4-BE49-F238E27FC236}">
                <a16:creationId xmlns:a16="http://schemas.microsoft.com/office/drawing/2014/main" id="{349A1F9F-8528-48F2-9931-9D8A38F5C9B1}"/>
              </a:ext>
            </a:extLst>
          </p:cNvPr>
          <p:cNvSpPr/>
          <p:nvPr/>
        </p:nvSpPr>
        <p:spPr>
          <a:xfrm>
            <a:off x="7008102" y="5395267"/>
            <a:ext cx="170014" cy="1746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0B538E9-9E8E-4BE4-8606-D4990A30318F}"/>
              </a:ext>
            </a:extLst>
          </p:cNvPr>
          <p:cNvSpPr txBox="1"/>
          <p:nvPr/>
        </p:nvSpPr>
        <p:spPr>
          <a:xfrm>
            <a:off x="7181946" y="5320980"/>
            <a:ext cx="951160" cy="307777"/>
          </a:xfrm>
          <a:prstGeom prst="rect">
            <a:avLst/>
          </a:prstGeom>
          <a:noFill/>
        </p:spPr>
        <p:txBody>
          <a:bodyPr wrap="square" rtlCol="0">
            <a:spAutoFit/>
          </a:bodyPr>
          <a:lstStyle/>
          <a:p>
            <a:r>
              <a:rPr lang="en-US" sz="1400" dirty="0">
                <a:solidFill>
                  <a:srgbClr val="FF0000"/>
                </a:solidFill>
              </a:rPr>
              <a:t>is small</a:t>
            </a:r>
          </a:p>
        </p:txBody>
      </p:sp>
      <p:sp>
        <p:nvSpPr>
          <p:cNvPr id="35" name="Arrow: Left 34">
            <a:extLst>
              <a:ext uri="{FF2B5EF4-FFF2-40B4-BE49-F238E27FC236}">
                <a16:creationId xmlns:a16="http://schemas.microsoft.com/office/drawing/2014/main" id="{EB659044-ADDC-4BC3-9C49-B7A8F47DAE2C}"/>
              </a:ext>
            </a:extLst>
          </p:cNvPr>
          <p:cNvSpPr/>
          <p:nvPr/>
        </p:nvSpPr>
        <p:spPr>
          <a:xfrm>
            <a:off x="10951356" y="5391438"/>
            <a:ext cx="170014" cy="1746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D353B40-FDCD-4C45-BB22-FD1E8239FD1C}"/>
              </a:ext>
            </a:extLst>
          </p:cNvPr>
          <p:cNvSpPr txBox="1"/>
          <p:nvPr/>
        </p:nvSpPr>
        <p:spPr>
          <a:xfrm>
            <a:off x="11125200" y="5317151"/>
            <a:ext cx="951160" cy="307777"/>
          </a:xfrm>
          <a:prstGeom prst="rect">
            <a:avLst/>
          </a:prstGeom>
          <a:noFill/>
        </p:spPr>
        <p:txBody>
          <a:bodyPr wrap="square" rtlCol="0">
            <a:spAutoFit/>
          </a:bodyPr>
          <a:lstStyle/>
          <a:p>
            <a:r>
              <a:rPr lang="en-US" sz="1400" dirty="0">
                <a:solidFill>
                  <a:srgbClr val="FF0000"/>
                </a:solidFill>
              </a:rPr>
              <a:t>is large</a:t>
            </a: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E566A2A0-231E-4022-B328-AACA36C717B7}"/>
                  </a:ext>
                </a:extLst>
              </p:cNvPr>
              <p:cNvSpPr txBox="1"/>
              <p:nvPr/>
            </p:nvSpPr>
            <p:spPr>
              <a:xfrm>
                <a:off x="689247" y="6108153"/>
                <a:ext cx="4277921" cy="338554"/>
              </a:xfrm>
              <a:prstGeom prst="rect">
                <a:avLst/>
              </a:prstGeom>
              <a:noFill/>
            </p:spPr>
            <p:txBody>
              <a:bodyPr wrap="square">
                <a:spAutoFit/>
              </a:bodyPr>
              <a:lstStyle/>
              <a:p>
                <a:pPr marL="36900" indent="0" algn="ctr">
                  <a:buNone/>
                </a:pPr>
                <a14:m>
                  <m:oMath xmlns:m="http://schemas.openxmlformats.org/officeDocument/2006/math">
                    <m:r>
                      <a:rPr lang="en-US" sz="1600" b="0" i="1" dirty="0" smtClean="0">
                        <a:solidFill>
                          <a:schemeClr val="tx2"/>
                        </a:solidFill>
                        <a:latin typeface="Cambria Math" panose="02040503050406030204" pitchFamily="18" charset="0"/>
                      </a:rPr>
                      <m:t>𝑃</m:t>
                    </m:r>
                    <m:r>
                      <a:rPr lang="en-US" sz="1600" b="0" i="1" dirty="0" smtClean="0">
                        <a:solidFill>
                          <a:schemeClr val="tx2"/>
                        </a:solidFill>
                        <a:latin typeface="Cambria Math" panose="02040503050406030204" pitchFamily="18" charset="0"/>
                      </a:rPr>
                      <m:t> </m:t>
                    </m:r>
                    <m:d>
                      <m:dPr>
                        <m:ctrlPr>
                          <a:rPr lang="en-US" sz="1600" i="1" dirty="0" smtClean="0">
                            <a:solidFill>
                              <a:schemeClr val="tx2"/>
                            </a:solidFill>
                            <a:latin typeface="Cambria Math" panose="02040503050406030204" pitchFamily="18" charset="0"/>
                          </a:rPr>
                        </m:ctrlPr>
                      </m:dPr>
                      <m:e>
                        <m:r>
                          <a:rPr lang="en-US" sz="1600" i="1" dirty="0" smtClean="0">
                            <a:solidFill>
                              <a:schemeClr val="tx2"/>
                            </a:solidFill>
                            <a:latin typeface="Cambria Math" panose="02040503050406030204" pitchFamily="18" charset="0"/>
                          </a:rPr>
                          <m:t>𝐴</m:t>
                        </m:r>
                        <m:r>
                          <a:rPr lang="en-US" sz="1600" i="1" dirty="0" smtClean="0">
                            <a:solidFill>
                              <a:schemeClr val="tx2"/>
                            </a:solidFill>
                            <a:latin typeface="Cambria Math" panose="02040503050406030204" pitchFamily="18" charset="0"/>
                          </a:rPr>
                          <m:t> </m:t>
                        </m:r>
                        <m:r>
                          <a:rPr lang="en-US" sz="1600" i="1" dirty="0" smtClean="0">
                            <a:solidFill>
                              <a:schemeClr val="tx2"/>
                            </a:solidFill>
                            <a:latin typeface="Cambria Math" panose="02040503050406030204" pitchFamily="18" charset="0"/>
                          </a:rPr>
                          <m:t>𝑎𝑛𝑑</m:t>
                        </m:r>
                        <m:r>
                          <a:rPr lang="en-US" sz="1600" i="1" dirty="0" smtClean="0">
                            <a:solidFill>
                              <a:schemeClr val="tx2"/>
                            </a:solidFill>
                            <a:latin typeface="Cambria Math" panose="02040503050406030204" pitchFamily="18" charset="0"/>
                          </a:rPr>
                          <m:t> </m:t>
                        </m:r>
                        <m:r>
                          <a:rPr lang="en-US" sz="1600" i="1" dirty="0" smtClean="0">
                            <a:solidFill>
                              <a:schemeClr val="tx2"/>
                            </a:solidFill>
                            <a:latin typeface="Cambria Math" panose="02040503050406030204" pitchFamily="18" charset="0"/>
                          </a:rPr>
                          <m:t>𝐵</m:t>
                        </m:r>
                      </m:e>
                    </m:d>
                    <m:r>
                      <a:rPr lang="en-US" sz="1600" b="0" i="1" dirty="0" smtClean="0">
                        <a:solidFill>
                          <a:schemeClr val="tx2"/>
                        </a:solidFill>
                        <a:latin typeface="Cambria Math" panose="02040503050406030204" pitchFamily="18" charset="0"/>
                      </a:rPr>
                      <m:t>=</m:t>
                    </m:r>
                    <m:r>
                      <a:rPr lang="en-US" sz="1600" b="0" i="1" dirty="0" smtClean="0">
                        <a:solidFill>
                          <a:schemeClr val="tx2"/>
                        </a:solidFill>
                        <a:latin typeface="Cambria Math" panose="02040503050406030204" pitchFamily="18" charset="0"/>
                      </a:rPr>
                      <m:t>𝑃</m:t>
                    </m:r>
                    <m:d>
                      <m:dPr>
                        <m:ctrlPr>
                          <a:rPr lang="en-US" sz="1600" b="0" i="1" dirty="0" smtClean="0">
                            <a:solidFill>
                              <a:schemeClr val="tx2"/>
                            </a:solidFill>
                            <a:latin typeface="Cambria Math" panose="02040503050406030204" pitchFamily="18" charset="0"/>
                          </a:rPr>
                        </m:ctrlPr>
                      </m:dPr>
                      <m:e>
                        <m:r>
                          <a:rPr lang="en-US" sz="1600" b="0" i="1" dirty="0" smtClean="0">
                            <a:solidFill>
                              <a:schemeClr val="tx2"/>
                            </a:solidFill>
                            <a:latin typeface="Cambria Math" panose="02040503050406030204" pitchFamily="18" charset="0"/>
                          </a:rPr>
                          <m:t>𝐴</m:t>
                        </m:r>
                        <m:r>
                          <a:rPr lang="en-US" sz="1600" b="0" i="1" dirty="0" smtClean="0">
                            <a:solidFill>
                              <a:schemeClr val="tx2"/>
                            </a:solidFill>
                            <a:latin typeface="Cambria Math" panose="02040503050406030204" pitchFamily="18" charset="0"/>
                          </a:rPr>
                          <m:t> </m:t>
                        </m:r>
                        <m:r>
                          <a:rPr lang="en-US" sz="1600" b="0" i="1" dirty="0" smtClean="0">
                            <a:solidFill>
                              <a:schemeClr val="tx2"/>
                            </a:solidFill>
                            <a:latin typeface="Cambria Math" panose="02040503050406030204" pitchFamily="18" charset="0"/>
                          </a:rPr>
                          <m:t>𝑔𝑖𝑣𝑒𝑛</m:t>
                        </m:r>
                        <m:r>
                          <a:rPr lang="en-US" sz="1600" b="0" i="1" dirty="0" smtClean="0">
                            <a:solidFill>
                              <a:schemeClr val="tx2"/>
                            </a:solidFill>
                            <a:latin typeface="Cambria Math" panose="02040503050406030204" pitchFamily="18" charset="0"/>
                          </a:rPr>
                          <m:t> </m:t>
                        </m:r>
                        <m:r>
                          <a:rPr lang="en-US" sz="1600" b="0" i="1" dirty="0" smtClean="0">
                            <a:solidFill>
                              <a:schemeClr val="tx2"/>
                            </a:solidFill>
                            <a:latin typeface="Cambria Math" panose="02040503050406030204" pitchFamily="18" charset="0"/>
                          </a:rPr>
                          <m:t>𝐵</m:t>
                        </m:r>
                      </m:e>
                    </m:d>
                    <m:r>
                      <a:rPr lang="en-US" sz="1600" b="0" i="1" dirty="0" smtClean="0">
                        <a:solidFill>
                          <a:schemeClr val="tx2"/>
                        </a:solidFill>
                        <a:latin typeface="Cambria Math" panose="02040503050406030204" pitchFamily="18" charset="0"/>
                      </a:rPr>
                      <m:t> ∗</m:t>
                    </m:r>
                    <m:r>
                      <a:rPr lang="en-US" sz="1600" b="0" i="1" dirty="0" smtClean="0">
                        <a:solidFill>
                          <a:schemeClr val="tx2"/>
                        </a:solidFill>
                        <a:latin typeface="Cambria Math" panose="02040503050406030204" pitchFamily="18" charset="0"/>
                      </a:rPr>
                      <m:t>𝑃</m:t>
                    </m:r>
                    <m:r>
                      <a:rPr lang="en-US" sz="1600" b="0" i="1" dirty="0" smtClean="0">
                        <a:solidFill>
                          <a:schemeClr val="tx2"/>
                        </a:solidFill>
                        <a:latin typeface="Cambria Math" panose="02040503050406030204" pitchFamily="18" charset="0"/>
                      </a:rPr>
                      <m:t>(</m:t>
                    </m:r>
                    <m:r>
                      <a:rPr lang="en-US" sz="1600" b="0" i="1" dirty="0" smtClean="0">
                        <a:solidFill>
                          <a:schemeClr val="tx2"/>
                        </a:solidFill>
                        <a:latin typeface="Cambria Math" panose="02040503050406030204" pitchFamily="18" charset="0"/>
                      </a:rPr>
                      <m:t>𝐵</m:t>
                    </m:r>
                    <m:r>
                      <a:rPr lang="en-US" sz="1600" b="0" i="1" dirty="0" smtClean="0">
                        <a:solidFill>
                          <a:schemeClr val="tx2"/>
                        </a:solidFill>
                        <a:latin typeface="Cambria Math" panose="02040503050406030204" pitchFamily="18" charset="0"/>
                      </a:rPr>
                      <m:t>)</m:t>
                    </m:r>
                  </m:oMath>
                </a14:m>
                <a:r>
                  <a:rPr lang="en-US" sz="1600" dirty="0">
                    <a:solidFill>
                      <a:schemeClr val="tx2"/>
                    </a:solidFill>
                  </a:rPr>
                  <a:t> ….. (1)</a:t>
                </a:r>
              </a:p>
            </p:txBody>
          </p:sp>
        </mc:Choice>
        <mc:Fallback>
          <p:sp>
            <p:nvSpPr>
              <p:cNvPr id="38" name="TextBox 37">
                <a:extLst>
                  <a:ext uri="{FF2B5EF4-FFF2-40B4-BE49-F238E27FC236}">
                    <a16:creationId xmlns:a16="http://schemas.microsoft.com/office/drawing/2014/main" id="{E566A2A0-231E-4022-B328-AACA36C717B7}"/>
                  </a:ext>
                </a:extLst>
              </p:cNvPr>
              <p:cNvSpPr txBox="1">
                <a:spLocks noRot="1" noChangeAspect="1" noMove="1" noResize="1" noEditPoints="1" noAdjustHandles="1" noChangeArrowheads="1" noChangeShapeType="1" noTextEdit="1"/>
              </p:cNvSpPr>
              <p:nvPr/>
            </p:nvSpPr>
            <p:spPr>
              <a:xfrm>
                <a:off x="689247" y="6108153"/>
                <a:ext cx="4277921" cy="338554"/>
              </a:xfrm>
              <a:prstGeom prst="rect">
                <a:avLst/>
              </a:prstGeom>
              <a:blipFill>
                <a:blip r:embed="rId5"/>
                <a:stretch>
                  <a:fillRect t="-5357" b="-21429"/>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72F9E866-6C5B-4EB3-AA7A-0800C0E055C7}"/>
              </a:ext>
            </a:extLst>
          </p:cNvPr>
          <p:cNvSpPr txBox="1"/>
          <p:nvPr/>
        </p:nvSpPr>
        <p:spPr>
          <a:xfrm>
            <a:off x="822501" y="5794263"/>
            <a:ext cx="2468304" cy="307777"/>
          </a:xfrm>
          <a:prstGeom prst="rect">
            <a:avLst/>
          </a:prstGeom>
          <a:noFill/>
        </p:spPr>
        <p:txBody>
          <a:bodyPr wrap="none" rtlCol="0">
            <a:spAutoFit/>
          </a:bodyPr>
          <a:lstStyle/>
          <a:p>
            <a:r>
              <a:rPr lang="en-US" sz="1400" dirty="0">
                <a:solidFill>
                  <a:schemeClr val="tx2"/>
                </a:solidFill>
              </a:rPr>
              <a:t>Deriving The Bayes Theorem:</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291AC09-0D6D-4FAE-871D-4E07B45744F9}"/>
                  </a:ext>
                </a:extLst>
              </p:cNvPr>
              <p:cNvSpPr txBox="1"/>
              <p:nvPr/>
            </p:nvSpPr>
            <p:spPr>
              <a:xfrm>
                <a:off x="477877" y="6388445"/>
                <a:ext cx="4667346" cy="338554"/>
              </a:xfrm>
              <a:prstGeom prst="rect">
                <a:avLst/>
              </a:prstGeom>
              <a:noFill/>
            </p:spPr>
            <p:txBody>
              <a:bodyPr wrap="square">
                <a:spAutoFit/>
              </a:bodyPr>
              <a:lstStyle/>
              <a:p>
                <a:pPr marL="36900" indent="0" algn="ctr">
                  <a:buNone/>
                </a:pPr>
                <a14:m>
                  <m:oMath xmlns:m="http://schemas.openxmlformats.org/officeDocument/2006/math">
                    <m:r>
                      <a:rPr lang="en-US" sz="1600" b="0" i="1" dirty="0" smtClean="0">
                        <a:solidFill>
                          <a:schemeClr val="tx2"/>
                        </a:solidFill>
                        <a:latin typeface="Cambria Math" panose="02040503050406030204" pitchFamily="18" charset="0"/>
                      </a:rPr>
                      <m:t>𝑃</m:t>
                    </m:r>
                    <m:r>
                      <a:rPr lang="en-US" sz="1600" b="0" i="1" dirty="0" smtClean="0">
                        <a:solidFill>
                          <a:schemeClr val="tx2"/>
                        </a:solidFill>
                        <a:latin typeface="Cambria Math" panose="02040503050406030204" pitchFamily="18" charset="0"/>
                      </a:rPr>
                      <m:t> </m:t>
                    </m:r>
                    <m:d>
                      <m:dPr>
                        <m:ctrlPr>
                          <a:rPr lang="en-US" sz="1600" i="1" dirty="0" smtClean="0">
                            <a:solidFill>
                              <a:schemeClr val="tx2"/>
                            </a:solidFill>
                            <a:latin typeface="Cambria Math" panose="02040503050406030204" pitchFamily="18" charset="0"/>
                          </a:rPr>
                        </m:ctrlPr>
                      </m:dPr>
                      <m:e>
                        <m:r>
                          <a:rPr lang="en-US" sz="1600" i="1" dirty="0" smtClean="0">
                            <a:solidFill>
                              <a:schemeClr val="tx2"/>
                            </a:solidFill>
                            <a:latin typeface="Cambria Math" panose="02040503050406030204" pitchFamily="18" charset="0"/>
                          </a:rPr>
                          <m:t>𝐴</m:t>
                        </m:r>
                        <m:r>
                          <a:rPr lang="en-US" sz="1600" i="1" dirty="0" smtClean="0">
                            <a:solidFill>
                              <a:schemeClr val="tx2"/>
                            </a:solidFill>
                            <a:latin typeface="Cambria Math" panose="02040503050406030204" pitchFamily="18" charset="0"/>
                          </a:rPr>
                          <m:t> </m:t>
                        </m:r>
                        <m:r>
                          <a:rPr lang="en-US" sz="1600" i="1" dirty="0" smtClean="0">
                            <a:solidFill>
                              <a:schemeClr val="tx2"/>
                            </a:solidFill>
                            <a:latin typeface="Cambria Math" panose="02040503050406030204" pitchFamily="18" charset="0"/>
                          </a:rPr>
                          <m:t>𝑎𝑛𝑑</m:t>
                        </m:r>
                        <m:r>
                          <a:rPr lang="en-US" sz="1600" i="1" dirty="0" smtClean="0">
                            <a:solidFill>
                              <a:schemeClr val="tx2"/>
                            </a:solidFill>
                            <a:latin typeface="Cambria Math" panose="02040503050406030204" pitchFamily="18" charset="0"/>
                          </a:rPr>
                          <m:t> </m:t>
                        </m:r>
                        <m:r>
                          <a:rPr lang="en-US" sz="1600" i="1" dirty="0" smtClean="0">
                            <a:solidFill>
                              <a:schemeClr val="tx2"/>
                            </a:solidFill>
                            <a:latin typeface="Cambria Math" panose="02040503050406030204" pitchFamily="18" charset="0"/>
                          </a:rPr>
                          <m:t>𝐵</m:t>
                        </m:r>
                      </m:e>
                    </m:d>
                    <m:r>
                      <a:rPr lang="en-US" sz="1600" b="0" i="1" dirty="0" smtClean="0">
                        <a:solidFill>
                          <a:schemeClr val="tx2"/>
                        </a:solidFill>
                        <a:latin typeface="Cambria Math" panose="02040503050406030204" pitchFamily="18" charset="0"/>
                      </a:rPr>
                      <m:t>=</m:t>
                    </m:r>
                    <m:r>
                      <a:rPr lang="en-US" sz="1600" b="0" i="1" dirty="0" smtClean="0">
                        <a:solidFill>
                          <a:schemeClr val="tx2"/>
                        </a:solidFill>
                        <a:latin typeface="Cambria Math" panose="02040503050406030204" pitchFamily="18" charset="0"/>
                      </a:rPr>
                      <m:t>𝑃</m:t>
                    </m:r>
                    <m:d>
                      <m:dPr>
                        <m:ctrlPr>
                          <a:rPr lang="en-US" sz="1600" b="0" i="1" dirty="0" smtClean="0">
                            <a:solidFill>
                              <a:schemeClr val="tx2"/>
                            </a:solidFill>
                            <a:latin typeface="Cambria Math" panose="02040503050406030204" pitchFamily="18" charset="0"/>
                          </a:rPr>
                        </m:ctrlPr>
                      </m:dPr>
                      <m:e>
                        <m:r>
                          <a:rPr lang="en-US" sz="1600" b="0" i="1" dirty="0" smtClean="0">
                            <a:solidFill>
                              <a:schemeClr val="tx2"/>
                            </a:solidFill>
                            <a:latin typeface="Cambria Math" panose="02040503050406030204" pitchFamily="18" charset="0"/>
                          </a:rPr>
                          <m:t>𝐵</m:t>
                        </m:r>
                        <m:r>
                          <a:rPr lang="en-US" sz="1600" b="0" i="1" dirty="0" smtClean="0">
                            <a:solidFill>
                              <a:schemeClr val="tx2"/>
                            </a:solidFill>
                            <a:latin typeface="Cambria Math" panose="02040503050406030204" pitchFamily="18" charset="0"/>
                          </a:rPr>
                          <m:t> </m:t>
                        </m:r>
                        <m:r>
                          <a:rPr lang="en-US" sz="1600" b="0" i="1" dirty="0" smtClean="0">
                            <a:solidFill>
                              <a:schemeClr val="tx2"/>
                            </a:solidFill>
                            <a:latin typeface="Cambria Math" panose="02040503050406030204" pitchFamily="18" charset="0"/>
                          </a:rPr>
                          <m:t>𝑔𝑖𝑣𝑒𝑛</m:t>
                        </m:r>
                        <m:r>
                          <a:rPr lang="en-US" sz="1600" b="0" i="1" dirty="0" smtClean="0">
                            <a:solidFill>
                              <a:schemeClr val="tx2"/>
                            </a:solidFill>
                            <a:latin typeface="Cambria Math" panose="02040503050406030204" pitchFamily="18" charset="0"/>
                          </a:rPr>
                          <m:t> </m:t>
                        </m:r>
                        <m:r>
                          <a:rPr lang="en-US" sz="1600" b="0" i="1" dirty="0" smtClean="0">
                            <a:solidFill>
                              <a:schemeClr val="tx2"/>
                            </a:solidFill>
                            <a:latin typeface="Cambria Math" panose="02040503050406030204" pitchFamily="18" charset="0"/>
                          </a:rPr>
                          <m:t>𝐴</m:t>
                        </m:r>
                      </m:e>
                    </m:d>
                    <m:r>
                      <a:rPr lang="en-US" sz="1600" b="0" i="1" dirty="0" smtClean="0">
                        <a:solidFill>
                          <a:schemeClr val="tx2"/>
                        </a:solidFill>
                        <a:latin typeface="Cambria Math" panose="02040503050406030204" pitchFamily="18" charset="0"/>
                      </a:rPr>
                      <m:t> ∗</m:t>
                    </m:r>
                    <m:r>
                      <a:rPr lang="en-US" sz="1600" b="0" i="1" dirty="0" smtClean="0">
                        <a:solidFill>
                          <a:schemeClr val="tx2"/>
                        </a:solidFill>
                        <a:latin typeface="Cambria Math" panose="02040503050406030204" pitchFamily="18" charset="0"/>
                      </a:rPr>
                      <m:t>𝑃</m:t>
                    </m:r>
                    <m:r>
                      <a:rPr lang="en-US" sz="1600" b="0" i="1" dirty="0" smtClean="0">
                        <a:solidFill>
                          <a:schemeClr val="tx2"/>
                        </a:solidFill>
                        <a:latin typeface="Cambria Math" panose="02040503050406030204" pitchFamily="18" charset="0"/>
                      </a:rPr>
                      <m:t>(</m:t>
                    </m:r>
                    <m:r>
                      <a:rPr lang="en-US" sz="1600" b="0" i="1" dirty="0" smtClean="0">
                        <a:solidFill>
                          <a:schemeClr val="tx2"/>
                        </a:solidFill>
                        <a:latin typeface="Cambria Math" panose="02040503050406030204" pitchFamily="18" charset="0"/>
                      </a:rPr>
                      <m:t>𝐴</m:t>
                    </m:r>
                    <m:r>
                      <a:rPr lang="en-US" sz="1600" b="0" i="1" dirty="0" smtClean="0">
                        <a:solidFill>
                          <a:schemeClr val="tx2"/>
                        </a:solidFill>
                        <a:latin typeface="Cambria Math" panose="02040503050406030204" pitchFamily="18" charset="0"/>
                      </a:rPr>
                      <m:t>)</m:t>
                    </m:r>
                  </m:oMath>
                </a14:m>
                <a:r>
                  <a:rPr lang="en-US" sz="1600" dirty="0">
                    <a:solidFill>
                      <a:schemeClr val="tx2"/>
                    </a:solidFill>
                  </a:rPr>
                  <a:t> ….. (2)</a:t>
                </a:r>
              </a:p>
            </p:txBody>
          </p:sp>
        </mc:Choice>
        <mc:Fallback>
          <p:sp>
            <p:nvSpPr>
              <p:cNvPr id="42" name="TextBox 41">
                <a:extLst>
                  <a:ext uri="{FF2B5EF4-FFF2-40B4-BE49-F238E27FC236}">
                    <a16:creationId xmlns:a16="http://schemas.microsoft.com/office/drawing/2014/main" id="{E291AC09-0D6D-4FAE-871D-4E07B45744F9}"/>
                  </a:ext>
                </a:extLst>
              </p:cNvPr>
              <p:cNvSpPr txBox="1">
                <a:spLocks noRot="1" noChangeAspect="1" noMove="1" noResize="1" noEditPoints="1" noAdjustHandles="1" noChangeArrowheads="1" noChangeShapeType="1" noTextEdit="1"/>
              </p:cNvSpPr>
              <p:nvPr/>
            </p:nvSpPr>
            <p:spPr>
              <a:xfrm>
                <a:off x="477877" y="6388445"/>
                <a:ext cx="4667346" cy="338554"/>
              </a:xfrm>
              <a:prstGeom prst="rect">
                <a:avLst/>
              </a:prstGeom>
              <a:blipFill>
                <a:blip r:embed="rId6"/>
                <a:stretch>
                  <a:fillRect t="-5357" b="-21429"/>
                </a:stretch>
              </a:blipFill>
            </p:spPr>
            <p:txBody>
              <a:bodyPr/>
              <a:lstStyle/>
              <a:p>
                <a:r>
                  <a:rPr lang="en-US">
                    <a:noFill/>
                  </a:rPr>
                  <a:t> </a:t>
                </a:r>
              </a:p>
            </p:txBody>
          </p:sp>
        </mc:Fallback>
      </mc:AlternateContent>
      <p:sp>
        <p:nvSpPr>
          <p:cNvPr id="43" name="Arrow: Right 42">
            <a:extLst>
              <a:ext uri="{FF2B5EF4-FFF2-40B4-BE49-F238E27FC236}">
                <a16:creationId xmlns:a16="http://schemas.microsoft.com/office/drawing/2014/main" id="{AF944BD4-93CC-4890-82EA-A5C333DB64A5}"/>
              </a:ext>
            </a:extLst>
          </p:cNvPr>
          <p:cNvSpPr/>
          <p:nvPr/>
        </p:nvSpPr>
        <p:spPr>
          <a:xfrm>
            <a:off x="5150967" y="6207811"/>
            <a:ext cx="928185" cy="431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3A336733-8F52-4E2A-B1AB-3B8F2A770740}"/>
                  </a:ext>
                </a:extLst>
              </p:cNvPr>
              <p:cNvSpPr txBox="1"/>
              <p:nvPr/>
            </p:nvSpPr>
            <p:spPr>
              <a:xfrm>
                <a:off x="5221041" y="6077739"/>
                <a:ext cx="6095234" cy="6790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chemeClr val="tx2"/>
                          </a:solidFill>
                          <a:latin typeface="Cambria Math" panose="02040503050406030204" pitchFamily="18" charset="0"/>
                        </a:rPr>
                        <m:t>𝑃</m:t>
                      </m:r>
                      <m:r>
                        <a:rPr lang="en-US" sz="1800" i="1" dirty="0" smtClean="0">
                          <a:solidFill>
                            <a:schemeClr val="tx2"/>
                          </a:solidFill>
                          <a:latin typeface="Cambria Math" panose="02040503050406030204" pitchFamily="18" charset="0"/>
                        </a:rPr>
                        <m:t> (</m:t>
                      </m:r>
                      <m:r>
                        <a:rPr lang="en-US" sz="1800" b="0" i="1" dirty="0" smtClean="0">
                          <a:solidFill>
                            <a:schemeClr val="tx2"/>
                          </a:solidFill>
                          <a:latin typeface="Cambria Math" panose="02040503050406030204" pitchFamily="18" charset="0"/>
                        </a:rPr>
                        <m:t>𝐵</m:t>
                      </m:r>
                      <m:r>
                        <a:rPr lang="en-US" sz="1800" i="1" dirty="0" smtClean="0">
                          <a:solidFill>
                            <a:schemeClr val="tx2"/>
                          </a:solidFill>
                          <a:latin typeface="Cambria Math" panose="02040503050406030204" pitchFamily="18" charset="0"/>
                        </a:rPr>
                        <m:t> </m:t>
                      </m:r>
                      <m:r>
                        <a:rPr lang="en-US" sz="1800" i="1" dirty="0" smtClean="0">
                          <a:solidFill>
                            <a:schemeClr val="tx2"/>
                          </a:solidFill>
                          <a:latin typeface="Cambria Math" panose="02040503050406030204" pitchFamily="18" charset="0"/>
                        </a:rPr>
                        <m:t>𝑔𝑖𝑣𝑒𝑛</m:t>
                      </m:r>
                      <m:r>
                        <a:rPr lang="en-US" sz="1800" i="1" dirty="0" smtClean="0">
                          <a:solidFill>
                            <a:schemeClr val="tx2"/>
                          </a:solidFill>
                          <a:latin typeface="Cambria Math" panose="02040503050406030204" pitchFamily="18" charset="0"/>
                        </a:rPr>
                        <m:t> </m:t>
                      </m:r>
                      <m:r>
                        <a:rPr lang="en-US" sz="1800" b="0" i="1" dirty="0" smtClean="0">
                          <a:solidFill>
                            <a:schemeClr val="tx2"/>
                          </a:solidFill>
                          <a:latin typeface="Cambria Math" panose="02040503050406030204" pitchFamily="18" charset="0"/>
                        </a:rPr>
                        <m:t>𝐴</m:t>
                      </m:r>
                      <m:r>
                        <a:rPr lang="en-US" sz="1800" i="1" dirty="0" smtClean="0">
                          <a:solidFill>
                            <a:schemeClr val="tx2"/>
                          </a:solidFill>
                          <a:latin typeface="Cambria Math" panose="02040503050406030204" pitchFamily="18" charset="0"/>
                        </a:rPr>
                        <m:t>) = </m:t>
                      </m:r>
                      <m:f>
                        <m:fPr>
                          <m:ctrlPr>
                            <a:rPr lang="en-US" sz="1800" i="1" dirty="0" smtClean="0">
                              <a:solidFill>
                                <a:schemeClr val="tx2"/>
                              </a:solidFill>
                              <a:latin typeface="Cambria Math" panose="02040503050406030204" pitchFamily="18" charset="0"/>
                            </a:rPr>
                          </m:ctrlPr>
                        </m:fPr>
                        <m:num>
                          <m:r>
                            <a:rPr lang="en-US" sz="1800" i="1" dirty="0">
                              <a:solidFill>
                                <a:schemeClr val="tx2"/>
                              </a:solidFill>
                              <a:latin typeface="Cambria Math" panose="02040503050406030204" pitchFamily="18" charset="0"/>
                            </a:rPr>
                            <m:t>𝑃</m:t>
                          </m:r>
                          <m:r>
                            <a:rPr lang="en-US" sz="1800" i="1" dirty="0">
                              <a:solidFill>
                                <a:schemeClr val="tx2"/>
                              </a:solidFill>
                              <a:latin typeface="Cambria Math" panose="02040503050406030204" pitchFamily="18" charset="0"/>
                            </a:rPr>
                            <m:t> </m:t>
                          </m:r>
                          <m:d>
                            <m:dPr>
                              <m:ctrlPr>
                                <a:rPr lang="en-US" sz="1800" i="1" dirty="0">
                                  <a:solidFill>
                                    <a:schemeClr val="tx2"/>
                                  </a:solidFill>
                                  <a:latin typeface="Cambria Math" panose="02040503050406030204" pitchFamily="18" charset="0"/>
                                </a:rPr>
                              </m:ctrlPr>
                            </m:dPr>
                            <m:e>
                              <m:r>
                                <a:rPr lang="en-US" sz="1800" i="1" dirty="0">
                                  <a:solidFill>
                                    <a:schemeClr val="tx2"/>
                                  </a:solidFill>
                                  <a:latin typeface="Cambria Math" panose="02040503050406030204" pitchFamily="18" charset="0"/>
                                </a:rPr>
                                <m:t>𝐴</m:t>
                              </m:r>
                              <m:r>
                                <a:rPr lang="en-US" sz="1800" i="1" dirty="0">
                                  <a:solidFill>
                                    <a:schemeClr val="tx2"/>
                                  </a:solidFill>
                                  <a:latin typeface="Cambria Math" panose="02040503050406030204" pitchFamily="18" charset="0"/>
                                </a:rPr>
                                <m:t> </m:t>
                              </m:r>
                              <m:r>
                                <a:rPr lang="en-US" sz="1800" b="0" i="1" dirty="0" smtClean="0">
                                  <a:solidFill>
                                    <a:schemeClr val="tx2"/>
                                  </a:solidFill>
                                  <a:latin typeface="Cambria Math" panose="02040503050406030204" pitchFamily="18" charset="0"/>
                                </a:rPr>
                                <m:t>𝑔𝑖𝑣𝑒𝑛</m:t>
                              </m:r>
                              <m:r>
                                <a:rPr lang="en-US" sz="1800" i="1" dirty="0">
                                  <a:solidFill>
                                    <a:schemeClr val="tx2"/>
                                  </a:solidFill>
                                  <a:latin typeface="Cambria Math" panose="02040503050406030204" pitchFamily="18" charset="0"/>
                                </a:rPr>
                                <m:t> </m:t>
                              </m:r>
                              <m:r>
                                <a:rPr lang="en-US" sz="1800" i="1" dirty="0">
                                  <a:solidFill>
                                    <a:schemeClr val="tx2"/>
                                  </a:solidFill>
                                  <a:latin typeface="Cambria Math" panose="02040503050406030204" pitchFamily="18" charset="0"/>
                                </a:rPr>
                                <m:t>𝐵</m:t>
                              </m:r>
                            </m:e>
                          </m:d>
                          <m:r>
                            <a:rPr lang="en-US" sz="1800" b="0" i="1" dirty="0" smtClean="0">
                              <a:solidFill>
                                <a:schemeClr val="tx2"/>
                              </a:solidFill>
                              <a:latin typeface="Cambria Math" panose="02040503050406030204" pitchFamily="18" charset="0"/>
                            </a:rPr>
                            <m:t>∗</m:t>
                          </m:r>
                          <m:r>
                            <a:rPr lang="en-US" sz="1800" b="0" i="1" dirty="0" smtClean="0">
                              <a:solidFill>
                                <a:schemeClr val="tx2"/>
                              </a:solidFill>
                              <a:latin typeface="Cambria Math" panose="02040503050406030204" pitchFamily="18" charset="0"/>
                            </a:rPr>
                            <m:t>𝑃</m:t>
                          </m:r>
                          <m:r>
                            <a:rPr lang="en-US" sz="1800" b="0" i="1" dirty="0" smtClean="0">
                              <a:solidFill>
                                <a:schemeClr val="tx2"/>
                              </a:solidFill>
                              <a:latin typeface="Cambria Math" panose="02040503050406030204" pitchFamily="18" charset="0"/>
                            </a:rPr>
                            <m:t> (</m:t>
                          </m:r>
                          <m:r>
                            <a:rPr lang="en-US" sz="1800" b="0" i="1" dirty="0" smtClean="0">
                              <a:solidFill>
                                <a:schemeClr val="tx2"/>
                              </a:solidFill>
                              <a:latin typeface="Cambria Math" panose="02040503050406030204" pitchFamily="18" charset="0"/>
                            </a:rPr>
                            <m:t>𝐵</m:t>
                          </m:r>
                          <m:r>
                            <a:rPr lang="en-US" sz="1800" b="0" i="1" dirty="0" smtClean="0">
                              <a:solidFill>
                                <a:schemeClr val="tx2"/>
                              </a:solidFill>
                              <a:latin typeface="Cambria Math" panose="02040503050406030204" pitchFamily="18" charset="0"/>
                            </a:rPr>
                            <m:t>)</m:t>
                          </m:r>
                        </m:num>
                        <m:den>
                          <m:r>
                            <a:rPr lang="en-US" sz="1800" b="0" i="1" dirty="0" smtClean="0">
                              <a:solidFill>
                                <a:schemeClr val="tx2"/>
                              </a:solidFill>
                              <a:latin typeface="Cambria Math" panose="02040503050406030204" pitchFamily="18" charset="0"/>
                            </a:rPr>
                            <m:t>𝑃</m:t>
                          </m:r>
                          <m:r>
                            <a:rPr lang="en-US" sz="1800" b="0" i="1" dirty="0" smtClean="0">
                              <a:solidFill>
                                <a:schemeClr val="tx2"/>
                              </a:solidFill>
                              <a:latin typeface="Cambria Math" panose="02040503050406030204" pitchFamily="18" charset="0"/>
                            </a:rPr>
                            <m:t> (</m:t>
                          </m:r>
                          <m:r>
                            <a:rPr lang="en-US" sz="1800" b="0" i="1" dirty="0" smtClean="0">
                              <a:solidFill>
                                <a:schemeClr val="tx2"/>
                              </a:solidFill>
                              <a:latin typeface="Cambria Math" panose="02040503050406030204" pitchFamily="18" charset="0"/>
                            </a:rPr>
                            <m:t>𝐴</m:t>
                          </m:r>
                          <m:r>
                            <a:rPr lang="en-US" sz="1800" b="0" i="1" dirty="0" smtClean="0">
                              <a:solidFill>
                                <a:schemeClr val="tx2"/>
                              </a:solidFill>
                              <a:latin typeface="Cambria Math" panose="02040503050406030204" pitchFamily="18" charset="0"/>
                            </a:rPr>
                            <m:t>)</m:t>
                          </m:r>
                        </m:den>
                      </m:f>
                    </m:oMath>
                  </m:oMathPara>
                </a14:m>
                <a:endParaRPr lang="en-US" dirty="0">
                  <a:solidFill>
                    <a:schemeClr val="tx2"/>
                  </a:solidFill>
                </a:endParaRPr>
              </a:p>
            </p:txBody>
          </p:sp>
        </mc:Choice>
        <mc:Fallback>
          <p:sp>
            <p:nvSpPr>
              <p:cNvPr id="45" name="TextBox 44">
                <a:extLst>
                  <a:ext uri="{FF2B5EF4-FFF2-40B4-BE49-F238E27FC236}">
                    <a16:creationId xmlns:a16="http://schemas.microsoft.com/office/drawing/2014/main" id="{3A336733-8F52-4E2A-B1AB-3B8F2A770740}"/>
                  </a:ext>
                </a:extLst>
              </p:cNvPr>
              <p:cNvSpPr txBox="1">
                <a:spLocks noRot="1" noChangeAspect="1" noMove="1" noResize="1" noEditPoints="1" noAdjustHandles="1" noChangeArrowheads="1" noChangeShapeType="1" noTextEdit="1"/>
              </p:cNvSpPr>
              <p:nvPr/>
            </p:nvSpPr>
            <p:spPr>
              <a:xfrm>
                <a:off x="5221041" y="6077739"/>
                <a:ext cx="6095234" cy="679032"/>
              </a:xfrm>
              <a:prstGeom prst="rect">
                <a:avLst/>
              </a:prstGeom>
              <a:blipFill>
                <a:blip r:embed="rId7"/>
                <a:stretch>
                  <a:fillRect/>
                </a:stretch>
              </a:blipFill>
            </p:spPr>
            <p:txBody>
              <a:bodyPr/>
              <a:lstStyle/>
              <a:p>
                <a:r>
                  <a:rPr lang="en-US">
                    <a:noFill/>
                  </a:rPr>
                  <a:t> </a:t>
                </a:r>
              </a:p>
            </p:txBody>
          </p:sp>
        </mc:Fallback>
      </mc:AlternateContent>
      <p:sp>
        <p:nvSpPr>
          <p:cNvPr id="46" name="Content Placeholder 2">
            <a:extLst>
              <a:ext uri="{FF2B5EF4-FFF2-40B4-BE49-F238E27FC236}">
                <a16:creationId xmlns:a16="http://schemas.microsoft.com/office/drawing/2014/main" id="{7E86ADCE-53A6-4C69-9246-1CA0C61033F6}"/>
              </a:ext>
            </a:extLst>
          </p:cNvPr>
          <p:cNvSpPr txBox="1">
            <a:spLocks/>
          </p:cNvSpPr>
          <p:nvPr/>
        </p:nvSpPr>
        <p:spPr>
          <a:xfrm>
            <a:off x="913795" y="1364852"/>
            <a:ext cx="10353762" cy="42259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dirty="0">
                <a:solidFill>
                  <a:srgbClr val="FF0000"/>
                </a:solidFill>
              </a:rPr>
              <a:t>Most important slide for the day.</a:t>
            </a:r>
          </a:p>
        </p:txBody>
      </p:sp>
    </p:spTree>
    <p:extLst>
      <p:ext uri="{BB962C8B-B14F-4D97-AF65-F5344CB8AC3E}">
        <p14:creationId xmlns:p14="http://schemas.microsoft.com/office/powerpoint/2010/main" val="75827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Up 23">
            <a:extLst>
              <a:ext uri="{FF2B5EF4-FFF2-40B4-BE49-F238E27FC236}">
                <a16:creationId xmlns:a16="http://schemas.microsoft.com/office/drawing/2014/main" id="{0B4AC21B-6F96-410B-98AB-497224E6810B}"/>
              </a:ext>
            </a:extLst>
          </p:cNvPr>
          <p:cNvSpPr/>
          <p:nvPr/>
        </p:nvSpPr>
        <p:spPr>
          <a:xfrm>
            <a:off x="2159638" y="5513969"/>
            <a:ext cx="418142" cy="5835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 name="Title 1">
            <a:extLst>
              <a:ext uri="{FF2B5EF4-FFF2-40B4-BE49-F238E27FC236}">
                <a16:creationId xmlns:a16="http://schemas.microsoft.com/office/drawing/2014/main" id="{A86630C3-36DD-4882-93A8-B69F98E8AAFD}"/>
              </a:ext>
            </a:extLst>
          </p:cNvPr>
          <p:cNvSpPr>
            <a:spLocks noGrp="1"/>
          </p:cNvSpPr>
          <p:nvPr>
            <p:ph type="title"/>
          </p:nvPr>
        </p:nvSpPr>
        <p:spPr/>
        <p:txBody>
          <a:bodyPr>
            <a:noAutofit/>
          </a:bodyPr>
          <a:lstStyle/>
          <a:p>
            <a:r>
              <a:rPr lang="en-US" sz="3200" dirty="0"/>
              <a:t>Inside the toolbox 6: The Bayesian Inference Framework</a:t>
            </a:r>
          </a:p>
        </p:txBody>
      </p:sp>
      <p:pic>
        <p:nvPicPr>
          <p:cNvPr id="5" name="Content Placeholder 4">
            <a:extLst>
              <a:ext uri="{FF2B5EF4-FFF2-40B4-BE49-F238E27FC236}">
                <a16:creationId xmlns:a16="http://schemas.microsoft.com/office/drawing/2014/main" id="{E180C198-0F40-4C1E-9A70-ABC170A641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1441" y="2725977"/>
            <a:ext cx="3448261" cy="1937923"/>
          </a:xfrm>
        </p:spPr>
      </p:pic>
      <p:pic>
        <p:nvPicPr>
          <p:cNvPr id="10" name="Picture 9">
            <a:extLst>
              <a:ext uri="{FF2B5EF4-FFF2-40B4-BE49-F238E27FC236}">
                <a16:creationId xmlns:a16="http://schemas.microsoft.com/office/drawing/2014/main" id="{862C2771-A739-4768-9EC5-361774D71D3F}"/>
              </a:ext>
            </a:extLst>
          </p:cNvPr>
          <p:cNvPicPr>
            <a:picLocks noChangeAspect="1"/>
          </p:cNvPicPr>
          <p:nvPr/>
        </p:nvPicPr>
        <p:blipFill rotWithShape="1">
          <a:blip r:embed="rId3">
            <a:extLst>
              <a:ext uri="{28A0092B-C50C-407E-A947-70E740481C1C}">
                <a14:useLocalDpi xmlns:a14="http://schemas.microsoft.com/office/drawing/2010/main" val="0"/>
              </a:ext>
            </a:extLst>
          </a:blip>
          <a:srcRect r="14290"/>
          <a:stretch/>
        </p:blipFill>
        <p:spPr>
          <a:xfrm>
            <a:off x="1365014" y="2701848"/>
            <a:ext cx="2099596" cy="1968600"/>
          </a:xfrm>
          <a:prstGeom prst="rect">
            <a:avLst/>
          </a:prstGeom>
        </p:spPr>
      </p:pic>
      <p:pic>
        <p:nvPicPr>
          <p:cNvPr id="12" name="Picture 11">
            <a:extLst>
              <a:ext uri="{FF2B5EF4-FFF2-40B4-BE49-F238E27FC236}">
                <a16:creationId xmlns:a16="http://schemas.microsoft.com/office/drawing/2014/main" id="{41CEACCE-E5BD-48AD-983F-3D33207CE03A}"/>
              </a:ext>
            </a:extLst>
          </p:cNvPr>
          <p:cNvPicPr>
            <a:picLocks noChangeAspect="1"/>
          </p:cNvPicPr>
          <p:nvPr/>
        </p:nvPicPr>
        <p:blipFill rotWithShape="1">
          <a:blip r:embed="rId4">
            <a:extLst>
              <a:ext uri="{28A0092B-C50C-407E-A947-70E740481C1C}">
                <a14:useLocalDpi xmlns:a14="http://schemas.microsoft.com/office/drawing/2010/main" val="0"/>
              </a:ext>
            </a:extLst>
          </a:blip>
          <a:srcRect r="14068"/>
          <a:stretch/>
        </p:blipFill>
        <p:spPr>
          <a:xfrm>
            <a:off x="8606850" y="2715631"/>
            <a:ext cx="2129966" cy="1991921"/>
          </a:xfrm>
          <a:prstGeom prst="rect">
            <a:avLst/>
          </a:prstGeom>
        </p:spPr>
      </p:pic>
      <p:sp>
        <p:nvSpPr>
          <p:cNvPr id="15" name="Arrow: Right 14">
            <a:extLst>
              <a:ext uri="{FF2B5EF4-FFF2-40B4-BE49-F238E27FC236}">
                <a16:creationId xmlns:a16="http://schemas.microsoft.com/office/drawing/2014/main" id="{53FC72A9-D79D-4180-B785-1F43550C7BD5}"/>
              </a:ext>
            </a:extLst>
          </p:cNvPr>
          <p:cNvSpPr/>
          <p:nvPr/>
        </p:nvSpPr>
        <p:spPr>
          <a:xfrm>
            <a:off x="3602460" y="3496778"/>
            <a:ext cx="624917" cy="464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Arrow: Right 15">
            <a:extLst>
              <a:ext uri="{FF2B5EF4-FFF2-40B4-BE49-F238E27FC236}">
                <a16:creationId xmlns:a16="http://schemas.microsoft.com/office/drawing/2014/main" id="{7477B46C-C114-4A5E-B807-26697AF7EC07}"/>
              </a:ext>
            </a:extLst>
          </p:cNvPr>
          <p:cNvSpPr/>
          <p:nvPr/>
        </p:nvSpPr>
        <p:spPr>
          <a:xfrm>
            <a:off x="7903357" y="3538132"/>
            <a:ext cx="624917" cy="464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Content Placeholder 2">
            <a:extLst>
              <a:ext uri="{FF2B5EF4-FFF2-40B4-BE49-F238E27FC236}">
                <a16:creationId xmlns:a16="http://schemas.microsoft.com/office/drawing/2014/main" id="{268A3856-9726-4AB1-A452-690C109327B3}"/>
              </a:ext>
            </a:extLst>
          </p:cNvPr>
          <p:cNvSpPr txBox="1">
            <a:spLocks/>
          </p:cNvSpPr>
          <p:nvPr/>
        </p:nvSpPr>
        <p:spPr>
          <a:xfrm>
            <a:off x="826491" y="4778775"/>
            <a:ext cx="3115998" cy="81331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1600" dirty="0"/>
              <a:t>A prior distribution.</a:t>
            </a:r>
          </a:p>
          <a:p>
            <a:pPr marL="36900" indent="0" algn="ctr">
              <a:buFont typeface="Wingdings 2" charset="2"/>
              <a:buNone/>
            </a:pPr>
            <a:r>
              <a:rPr lang="en-US" sz="1600" dirty="0"/>
              <a:t>What do we already know?</a:t>
            </a:r>
          </a:p>
        </p:txBody>
      </p:sp>
      <p:sp>
        <p:nvSpPr>
          <p:cNvPr id="18" name="Content Placeholder 2">
            <a:extLst>
              <a:ext uri="{FF2B5EF4-FFF2-40B4-BE49-F238E27FC236}">
                <a16:creationId xmlns:a16="http://schemas.microsoft.com/office/drawing/2014/main" id="{8648F9AB-751C-428F-80C9-CFAE186E7D8D}"/>
              </a:ext>
            </a:extLst>
          </p:cNvPr>
          <p:cNvSpPr txBox="1">
            <a:spLocks/>
          </p:cNvSpPr>
          <p:nvPr/>
        </p:nvSpPr>
        <p:spPr>
          <a:xfrm>
            <a:off x="4484857" y="4797920"/>
            <a:ext cx="3115998" cy="81331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1600" dirty="0"/>
              <a:t>Conditioning on data.</a:t>
            </a:r>
          </a:p>
          <a:p>
            <a:pPr marL="36900" indent="0" algn="ctr">
              <a:buFont typeface="Wingdings 2" charset="2"/>
              <a:buNone/>
            </a:pPr>
            <a:r>
              <a:rPr lang="en-US" sz="1600" dirty="0"/>
              <a:t>“You’re a wizard, Harry!”</a:t>
            </a:r>
          </a:p>
        </p:txBody>
      </p:sp>
      <p:sp>
        <p:nvSpPr>
          <p:cNvPr id="19" name="Content Placeholder 2">
            <a:extLst>
              <a:ext uri="{FF2B5EF4-FFF2-40B4-BE49-F238E27FC236}">
                <a16:creationId xmlns:a16="http://schemas.microsoft.com/office/drawing/2014/main" id="{16B496FF-53C8-45BF-9541-8BE2865FB084}"/>
              </a:ext>
            </a:extLst>
          </p:cNvPr>
          <p:cNvSpPr txBox="1">
            <a:spLocks/>
          </p:cNvSpPr>
          <p:nvPr/>
        </p:nvSpPr>
        <p:spPr>
          <a:xfrm>
            <a:off x="7981632" y="4830086"/>
            <a:ext cx="3459856" cy="81331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1600" dirty="0"/>
              <a:t>A posterior distribution.</a:t>
            </a:r>
          </a:p>
          <a:p>
            <a:pPr marL="36900" indent="0" algn="ctr">
              <a:buFont typeface="Wingdings 2" charset="2"/>
              <a:buNone/>
            </a:pPr>
            <a:r>
              <a:rPr lang="en-US" sz="1600" dirty="0"/>
              <a:t>What have we learned from the data?</a:t>
            </a:r>
          </a:p>
        </p:txBody>
      </p:sp>
      <p:sp>
        <p:nvSpPr>
          <p:cNvPr id="20" name="Content Placeholder 2">
            <a:extLst>
              <a:ext uri="{FF2B5EF4-FFF2-40B4-BE49-F238E27FC236}">
                <a16:creationId xmlns:a16="http://schemas.microsoft.com/office/drawing/2014/main" id="{8DA9F239-1FCD-44B4-A6D7-CA841BEA6D70}"/>
              </a:ext>
            </a:extLst>
          </p:cNvPr>
          <p:cNvSpPr txBox="1">
            <a:spLocks/>
          </p:cNvSpPr>
          <p:nvPr/>
        </p:nvSpPr>
        <p:spPr>
          <a:xfrm>
            <a:off x="932174" y="1594600"/>
            <a:ext cx="10353762" cy="8269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dirty="0"/>
              <a:t>Outstanding prior beliefs are updated in light of existing data to describe the probability of an “event” conditional on that data.</a:t>
            </a:r>
          </a:p>
        </p:txBody>
      </p:sp>
      <p:sp>
        <p:nvSpPr>
          <p:cNvPr id="22" name="Rectangle 21">
            <a:extLst>
              <a:ext uri="{FF2B5EF4-FFF2-40B4-BE49-F238E27FC236}">
                <a16:creationId xmlns:a16="http://schemas.microsoft.com/office/drawing/2014/main" id="{0B19AE2C-EE3A-4305-8BEF-B6F8B03EF1CD}"/>
              </a:ext>
            </a:extLst>
          </p:cNvPr>
          <p:cNvSpPr/>
          <p:nvPr/>
        </p:nvSpPr>
        <p:spPr>
          <a:xfrm>
            <a:off x="2269917" y="5904543"/>
            <a:ext cx="7595493" cy="2205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3" name="Rectangle 22">
            <a:extLst>
              <a:ext uri="{FF2B5EF4-FFF2-40B4-BE49-F238E27FC236}">
                <a16:creationId xmlns:a16="http://schemas.microsoft.com/office/drawing/2014/main" id="{72179C67-C0FD-4276-917C-F4D97CFABD4D}"/>
              </a:ext>
            </a:extLst>
          </p:cNvPr>
          <p:cNvSpPr/>
          <p:nvPr/>
        </p:nvSpPr>
        <p:spPr>
          <a:xfrm>
            <a:off x="9594308" y="5656414"/>
            <a:ext cx="271104" cy="4686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9" name="Content Placeholder 2">
            <a:extLst>
              <a:ext uri="{FF2B5EF4-FFF2-40B4-BE49-F238E27FC236}">
                <a16:creationId xmlns:a16="http://schemas.microsoft.com/office/drawing/2014/main" id="{1758F8ED-F999-430F-A1B5-5B108C503E9D}"/>
              </a:ext>
            </a:extLst>
          </p:cNvPr>
          <p:cNvSpPr txBox="1">
            <a:spLocks/>
          </p:cNvSpPr>
          <p:nvPr/>
        </p:nvSpPr>
        <p:spPr>
          <a:xfrm>
            <a:off x="2729576" y="6153322"/>
            <a:ext cx="6506323" cy="3899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1400" dirty="0"/>
              <a:t>Optional: posteriors from one study/trial can be used as priors for a follow up.</a:t>
            </a:r>
          </a:p>
        </p:txBody>
      </p:sp>
    </p:spTree>
    <p:extLst>
      <p:ext uri="{BB962C8B-B14F-4D97-AF65-F5344CB8AC3E}">
        <p14:creationId xmlns:p14="http://schemas.microsoft.com/office/powerpoint/2010/main" val="3510700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4A7B-1A80-4FCB-9C8E-1540FEE04280}"/>
              </a:ext>
            </a:extLst>
          </p:cNvPr>
          <p:cNvSpPr>
            <a:spLocks noGrp="1"/>
          </p:cNvSpPr>
          <p:nvPr>
            <p:ph type="title"/>
          </p:nvPr>
        </p:nvSpPr>
        <p:spPr/>
        <p:txBody>
          <a:bodyPr/>
          <a:lstStyle/>
          <a:p>
            <a:r>
              <a:rPr lang="en-US" dirty="0"/>
              <a:t>Inside the toolbox 7: R Package “Rethinking”</a:t>
            </a:r>
          </a:p>
        </p:txBody>
      </p:sp>
      <p:sp>
        <p:nvSpPr>
          <p:cNvPr id="3" name="Content Placeholder 2">
            <a:extLst>
              <a:ext uri="{FF2B5EF4-FFF2-40B4-BE49-F238E27FC236}">
                <a16:creationId xmlns:a16="http://schemas.microsoft.com/office/drawing/2014/main" id="{5E5E6FF9-BFA6-4A83-9836-F1613988129A}"/>
              </a:ext>
            </a:extLst>
          </p:cNvPr>
          <p:cNvSpPr>
            <a:spLocks noGrp="1"/>
          </p:cNvSpPr>
          <p:nvPr>
            <p:ph idx="1"/>
          </p:nvPr>
        </p:nvSpPr>
        <p:spPr>
          <a:xfrm>
            <a:off x="913794" y="1732450"/>
            <a:ext cx="6157565" cy="4071004"/>
          </a:xfrm>
        </p:spPr>
        <p:txBody>
          <a:bodyPr>
            <a:normAutofit/>
          </a:bodyPr>
          <a:lstStyle/>
          <a:p>
            <a:r>
              <a:rPr lang="en-US" dirty="0"/>
              <a:t>A wrapper for a language called Stan written for inferential statistics.</a:t>
            </a:r>
          </a:p>
          <a:p>
            <a:r>
              <a:rPr lang="en-US" dirty="0"/>
              <a:t>Written by Dr. Richard </a:t>
            </a:r>
            <a:r>
              <a:rPr lang="en-US" dirty="0" err="1"/>
              <a:t>McElreath</a:t>
            </a:r>
            <a:r>
              <a:rPr lang="en-US" dirty="0"/>
              <a:t>.</a:t>
            </a:r>
          </a:p>
          <a:p>
            <a:r>
              <a:rPr lang="en-US" dirty="0"/>
              <a:t>Accompanies a famous book on Statistics and Scientific Methodology: Statistical Rethinking.</a:t>
            </a:r>
          </a:p>
          <a:p>
            <a:r>
              <a:rPr lang="en-US" dirty="0"/>
              <a:t>Very easy to use.</a:t>
            </a:r>
          </a:p>
          <a:p>
            <a:r>
              <a:rPr lang="en-US" dirty="0"/>
              <a:t>Instructions for installing and some quick examples are provided in the R script.</a:t>
            </a:r>
          </a:p>
        </p:txBody>
      </p:sp>
      <p:sp>
        <p:nvSpPr>
          <p:cNvPr id="5" name="TextBox 4">
            <a:extLst>
              <a:ext uri="{FF2B5EF4-FFF2-40B4-BE49-F238E27FC236}">
                <a16:creationId xmlns:a16="http://schemas.microsoft.com/office/drawing/2014/main" id="{2E73AE87-54BF-4B8A-A04A-5E4476282BC5}"/>
              </a:ext>
            </a:extLst>
          </p:cNvPr>
          <p:cNvSpPr txBox="1"/>
          <p:nvPr/>
        </p:nvSpPr>
        <p:spPr>
          <a:xfrm>
            <a:off x="1246386" y="5936837"/>
            <a:ext cx="9799933" cy="646331"/>
          </a:xfrm>
          <a:prstGeom prst="rect">
            <a:avLst/>
          </a:prstGeom>
          <a:noFill/>
        </p:spPr>
        <p:txBody>
          <a:bodyPr wrap="square">
            <a:spAutoFit/>
          </a:bodyPr>
          <a:lstStyle/>
          <a:p>
            <a:r>
              <a:rPr lang="en-US" dirty="0">
                <a:solidFill>
                  <a:schemeClr val="tx2"/>
                </a:solidFill>
              </a:rPr>
              <a:t>An complete course on the book is available on YouTube: </a:t>
            </a:r>
            <a:r>
              <a:rPr lang="en-US" dirty="0">
                <a:solidFill>
                  <a:schemeClr val="tx2"/>
                </a:solidFill>
                <a:hlinkClick r:id="rId2">
                  <a:extLst>
                    <a:ext uri="{A12FA001-AC4F-418D-AE19-62706E023703}">
                      <ahyp:hlinkClr xmlns:ahyp="http://schemas.microsoft.com/office/drawing/2018/hyperlinkcolor" val="tx"/>
                    </a:ext>
                  </a:extLst>
                </a:hlinkClick>
              </a:rPr>
              <a:t>https://youtube.com/playlist?list=PLDcUM9US4XdMROZ57-OIRtIK0aOynbgZN</a:t>
            </a:r>
            <a:r>
              <a:rPr lang="en-US" dirty="0">
                <a:solidFill>
                  <a:schemeClr val="tx2"/>
                </a:solidFill>
              </a:rPr>
              <a:t> </a:t>
            </a:r>
          </a:p>
        </p:txBody>
      </p:sp>
      <p:pic>
        <p:nvPicPr>
          <p:cNvPr id="7170" name="Picture 2" descr="Statistical Rethinking: A Bayesian Course with Examples in R and STAN  (Chapman &amp; Hall/CRC Texts in Statistical Science) 2, McElreath, Richard -  Amazon.com">
            <a:extLst>
              <a:ext uri="{FF2B5EF4-FFF2-40B4-BE49-F238E27FC236}">
                <a16:creationId xmlns:a16="http://schemas.microsoft.com/office/drawing/2014/main" id="{2E0C6F47-3D44-4CFB-A879-EE2D7FD5F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0569" y="1874750"/>
            <a:ext cx="2590058" cy="382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163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E644-1A05-48D0-88A8-11D54AEE23DA}"/>
              </a:ext>
            </a:extLst>
          </p:cNvPr>
          <p:cNvSpPr>
            <a:spLocks noGrp="1"/>
          </p:cNvSpPr>
          <p:nvPr>
            <p:ph type="title"/>
          </p:nvPr>
        </p:nvSpPr>
        <p:spPr/>
        <p:txBody>
          <a:bodyPr/>
          <a:lstStyle/>
          <a:p>
            <a:r>
              <a:rPr lang="en-US" dirty="0"/>
              <a:t>Michelle’s exploits: Bayesian Updating</a:t>
            </a:r>
          </a:p>
        </p:txBody>
      </p:sp>
      <p:sp>
        <p:nvSpPr>
          <p:cNvPr id="3" name="Content Placeholder 2">
            <a:extLst>
              <a:ext uri="{FF2B5EF4-FFF2-40B4-BE49-F238E27FC236}">
                <a16:creationId xmlns:a16="http://schemas.microsoft.com/office/drawing/2014/main" id="{14C602FD-84FA-4FD0-A40E-3046E14BFAA2}"/>
              </a:ext>
            </a:extLst>
          </p:cNvPr>
          <p:cNvSpPr>
            <a:spLocks noGrp="1"/>
          </p:cNvSpPr>
          <p:nvPr>
            <p:ph idx="1"/>
          </p:nvPr>
        </p:nvSpPr>
        <p:spPr>
          <a:xfrm>
            <a:off x="913795" y="1732449"/>
            <a:ext cx="5211307" cy="4842960"/>
          </a:xfrm>
        </p:spPr>
        <p:txBody>
          <a:bodyPr>
            <a:normAutofit/>
          </a:bodyPr>
          <a:lstStyle/>
          <a:p>
            <a:r>
              <a:rPr lang="en-US" dirty="0"/>
              <a:t>A process called quadratic approximation.</a:t>
            </a:r>
          </a:p>
          <a:p>
            <a:pPr lvl="1"/>
            <a:r>
              <a:rPr lang="en-US" dirty="0"/>
              <a:t>A more scalable alternate to grid approximation. </a:t>
            </a:r>
          </a:p>
          <a:p>
            <a:pPr lvl="1"/>
            <a:r>
              <a:rPr lang="en-US" dirty="0"/>
              <a:t>Finds the mode and curvature of the posterior distribution. </a:t>
            </a:r>
          </a:p>
          <a:p>
            <a:pPr lvl="1"/>
            <a:r>
              <a:rPr lang="en-US" dirty="0"/>
              <a:t>The posterior is normally distributed.</a:t>
            </a:r>
          </a:p>
          <a:p>
            <a:r>
              <a:rPr lang="en-US" dirty="0"/>
              <a:t>Each datapoint updates the prior and the posterior becomes the prior for the next iteration.</a:t>
            </a:r>
          </a:p>
          <a:p>
            <a:r>
              <a:rPr lang="en-US" dirty="0"/>
              <a:t>Can be useful sometimes, but super cool to look at.</a:t>
            </a:r>
          </a:p>
          <a:p>
            <a:r>
              <a:rPr lang="en-US" dirty="0"/>
              <a:t>Animations made in R using the </a:t>
            </a:r>
            <a:r>
              <a:rPr lang="en-US" i="1" dirty="0"/>
              <a:t>animation </a:t>
            </a:r>
            <a:r>
              <a:rPr lang="en-US" dirty="0"/>
              <a:t>package</a:t>
            </a:r>
            <a:r>
              <a:rPr lang="en-US" i="1" dirty="0"/>
              <a:t>.</a:t>
            </a:r>
            <a:endParaRPr lang="en-US" dirty="0"/>
          </a:p>
          <a:p>
            <a:pPr lvl="1"/>
            <a:endParaRPr lang="en-US" dirty="0"/>
          </a:p>
        </p:txBody>
      </p:sp>
      <p:pic>
        <p:nvPicPr>
          <p:cNvPr id="9" name="Picture 8">
            <a:extLst>
              <a:ext uri="{FF2B5EF4-FFF2-40B4-BE49-F238E27FC236}">
                <a16:creationId xmlns:a16="http://schemas.microsoft.com/office/drawing/2014/main" id="{29649D0C-4579-47B7-94CC-D9E7948E8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62" y="1815014"/>
            <a:ext cx="4270837" cy="4270837"/>
          </a:xfrm>
          <a:prstGeom prst="rect">
            <a:avLst/>
          </a:prstGeom>
        </p:spPr>
      </p:pic>
    </p:spTree>
    <p:extLst>
      <p:ext uri="{BB962C8B-B14F-4D97-AF65-F5344CB8AC3E}">
        <p14:creationId xmlns:p14="http://schemas.microsoft.com/office/powerpoint/2010/main" val="2047040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E644-1A05-48D0-88A8-11D54AEE23DA}"/>
              </a:ext>
            </a:extLst>
          </p:cNvPr>
          <p:cNvSpPr>
            <a:spLocks noGrp="1"/>
          </p:cNvSpPr>
          <p:nvPr>
            <p:ph type="title"/>
          </p:nvPr>
        </p:nvSpPr>
        <p:spPr/>
        <p:txBody>
          <a:bodyPr/>
          <a:lstStyle/>
          <a:p>
            <a:r>
              <a:rPr lang="en-US" dirty="0"/>
              <a:t>Michelle’s exploits: Bayesian Updating</a:t>
            </a:r>
          </a:p>
        </p:txBody>
      </p:sp>
      <p:pic>
        <p:nvPicPr>
          <p:cNvPr id="9" name="Picture 8">
            <a:extLst>
              <a:ext uri="{FF2B5EF4-FFF2-40B4-BE49-F238E27FC236}">
                <a16:creationId xmlns:a16="http://schemas.microsoft.com/office/drawing/2014/main" id="{29649D0C-4579-47B7-94CC-D9E7948E8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62" y="1815014"/>
            <a:ext cx="4270837" cy="4270837"/>
          </a:xfrm>
          <a:prstGeom prst="rect">
            <a:avLst/>
          </a:prstGeom>
        </p:spPr>
      </p:pic>
      <p:pic>
        <p:nvPicPr>
          <p:cNvPr id="5" name="Picture 4">
            <a:extLst>
              <a:ext uri="{FF2B5EF4-FFF2-40B4-BE49-F238E27FC236}">
                <a16:creationId xmlns:a16="http://schemas.microsoft.com/office/drawing/2014/main" id="{95CCA1BF-5134-465C-BF5F-D8178B67E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842" y="1813101"/>
            <a:ext cx="4263562" cy="4263562"/>
          </a:xfrm>
          <a:prstGeom prst="rect">
            <a:avLst/>
          </a:prstGeom>
        </p:spPr>
      </p:pic>
      <p:sp>
        <p:nvSpPr>
          <p:cNvPr id="10" name="Content Placeholder 2">
            <a:extLst>
              <a:ext uri="{FF2B5EF4-FFF2-40B4-BE49-F238E27FC236}">
                <a16:creationId xmlns:a16="http://schemas.microsoft.com/office/drawing/2014/main" id="{1F30E09E-2B9A-4B23-81CF-BF9B62C665EB}"/>
              </a:ext>
            </a:extLst>
          </p:cNvPr>
          <p:cNvSpPr txBox="1">
            <a:spLocks/>
          </p:cNvSpPr>
          <p:nvPr/>
        </p:nvSpPr>
        <p:spPr>
          <a:xfrm>
            <a:off x="913795" y="1732449"/>
            <a:ext cx="5211307" cy="484296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a:t>A process called quadratic approximation.</a:t>
            </a:r>
          </a:p>
          <a:p>
            <a:pPr lvl="1"/>
            <a:r>
              <a:rPr lang="en-US"/>
              <a:t>A more scalable alternate to grid approximation. </a:t>
            </a:r>
          </a:p>
          <a:p>
            <a:pPr lvl="1"/>
            <a:r>
              <a:rPr lang="en-US"/>
              <a:t>Finds the mode and curvature of the posterior distribution. </a:t>
            </a:r>
          </a:p>
          <a:p>
            <a:pPr lvl="1"/>
            <a:r>
              <a:rPr lang="en-US"/>
              <a:t>The posterior is normally distributed.</a:t>
            </a:r>
          </a:p>
          <a:p>
            <a:r>
              <a:rPr lang="en-US"/>
              <a:t>Each datapoint updates the prior and the posterior becomes the prior for the next iteration.</a:t>
            </a:r>
          </a:p>
          <a:p>
            <a:r>
              <a:rPr lang="en-US"/>
              <a:t>Can be useful sometimes, but super cool to look at.</a:t>
            </a:r>
          </a:p>
          <a:p>
            <a:r>
              <a:rPr lang="en-US"/>
              <a:t>Animations made in R using the </a:t>
            </a:r>
            <a:r>
              <a:rPr lang="en-US" i="1"/>
              <a:t>animation </a:t>
            </a:r>
            <a:r>
              <a:rPr lang="en-US"/>
              <a:t>package</a:t>
            </a:r>
            <a:r>
              <a:rPr lang="en-US" i="1"/>
              <a:t>.</a:t>
            </a:r>
            <a:endParaRPr lang="en-US"/>
          </a:p>
          <a:p>
            <a:pPr lvl="1"/>
            <a:endParaRPr lang="en-US" dirty="0"/>
          </a:p>
        </p:txBody>
      </p:sp>
    </p:spTree>
    <p:extLst>
      <p:ext uri="{BB962C8B-B14F-4D97-AF65-F5344CB8AC3E}">
        <p14:creationId xmlns:p14="http://schemas.microsoft.com/office/powerpoint/2010/main" val="3364865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E644-1A05-48D0-88A8-11D54AEE23DA}"/>
              </a:ext>
            </a:extLst>
          </p:cNvPr>
          <p:cNvSpPr>
            <a:spLocks noGrp="1"/>
          </p:cNvSpPr>
          <p:nvPr>
            <p:ph type="title"/>
          </p:nvPr>
        </p:nvSpPr>
        <p:spPr/>
        <p:txBody>
          <a:bodyPr/>
          <a:lstStyle/>
          <a:p>
            <a:r>
              <a:rPr lang="en-US" dirty="0"/>
              <a:t>Michelle’s exploits: Bayesian Updating</a:t>
            </a:r>
          </a:p>
        </p:txBody>
      </p:sp>
      <p:sp>
        <p:nvSpPr>
          <p:cNvPr id="3" name="Content Placeholder 2">
            <a:extLst>
              <a:ext uri="{FF2B5EF4-FFF2-40B4-BE49-F238E27FC236}">
                <a16:creationId xmlns:a16="http://schemas.microsoft.com/office/drawing/2014/main" id="{14C602FD-84FA-4FD0-A40E-3046E14BFAA2}"/>
              </a:ext>
            </a:extLst>
          </p:cNvPr>
          <p:cNvSpPr>
            <a:spLocks noGrp="1"/>
          </p:cNvSpPr>
          <p:nvPr>
            <p:ph idx="1"/>
          </p:nvPr>
        </p:nvSpPr>
        <p:spPr>
          <a:xfrm>
            <a:off x="913795" y="1732449"/>
            <a:ext cx="5211307" cy="4833770"/>
          </a:xfrm>
        </p:spPr>
        <p:txBody>
          <a:bodyPr/>
          <a:lstStyle/>
          <a:p>
            <a:r>
              <a:rPr lang="en-US" dirty="0"/>
              <a:t>A process called quadratic approximation.</a:t>
            </a:r>
          </a:p>
          <a:p>
            <a:pPr lvl="1"/>
            <a:r>
              <a:rPr lang="en-US" dirty="0"/>
              <a:t>A more scalable alternate to grid approximation. </a:t>
            </a:r>
          </a:p>
          <a:p>
            <a:pPr lvl="1"/>
            <a:r>
              <a:rPr lang="en-US" dirty="0"/>
              <a:t>Finds the mode and curvature of the posterior distribution. </a:t>
            </a:r>
          </a:p>
          <a:p>
            <a:pPr lvl="1"/>
            <a:r>
              <a:rPr lang="en-US" dirty="0"/>
              <a:t>The posterior is normally distributed.</a:t>
            </a:r>
          </a:p>
          <a:p>
            <a:r>
              <a:rPr lang="en-US" dirty="0"/>
              <a:t>Each datapoint updates the prior and the posterior becomes the prior for the next iteration.</a:t>
            </a:r>
          </a:p>
          <a:p>
            <a:r>
              <a:rPr lang="en-US" dirty="0"/>
              <a:t>Can be useful sometimes, but super cool to look at.</a:t>
            </a:r>
          </a:p>
          <a:p>
            <a:r>
              <a:rPr lang="en-US" dirty="0"/>
              <a:t>Animations made in R using the </a:t>
            </a:r>
            <a:r>
              <a:rPr lang="en-US" i="1" dirty="0"/>
              <a:t>animation </a:t>
            </a:r>
            <a:r>
              <a:rPr lang="en-US" dirty="0"/>
              <a:t>package</a:t>
            </a:r>
            <a:r>
              <a:rPr lang="en-US" i="1" dirty="0"/>
              <a:t>.</a:t>
            </a:r>
          </a:p>
          <a:p>
            <a:pPr lvl="1"/>
            <a:endParaRPr lang="en-US" dirty="0"/>
          </a:p>
        </p:txBody>
      </p:sp>
      <p:pic>
        <p:nvPicPr>
          <p:cNvPr id="9" name="Picture 8">
            <a:extLst>
              <a:ext uri="{FF2B5EF4-FFF2-40B4-BE49-F238E27FC236}">
                <a16:creationId xmlns:a16="http://schemas.microsoft.com/office/drawing/2014/main" id="{29649D0C-4579-47B7-94CC-D9E7948E8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62" y="1815014"/>
            <a:ext cx="4270837" cy="4270837"/>
          </a:xfrm>
          <a:prstGeom prst="rect">
            <a:avLst/>
          </a:prstGeom>
        </p:spPr>
      </p:pic>
      <p:pic>
        <p:nvPicPr>
          <p:cNvPr id="5" name="Picture 4">
            <a:extLst>
              <a:ext uri="{FF2B5EF4-FFF2-40B4-BE49-F238E27FC236}">
                <a16:creationId xmlns:a16="http://schemas.microsoft.com/office/drawing/2014/main" id="{3DB5A24B-5DAC-4C6E-BA73-2FD4625EF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567" y="1815014"/>
            <a:ext cx="4280027" cy="4280027"/>
          </a:xfrm>
          <a:prstGeom prst="rect">
            <a:avLst/>
          </a:prstGeom>
        </p:spPr>
      </p:pic>
    </p:spTree>
    <p:extLst>
      <p:ext uri="{BB962C8B-B14F-4D97-AF65-F5344CB8AC3E}">
        <p14:creationId xmlns:p14="http://schemas.microsoft.com/office/powerpoint/2010/main" val="995051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E644-1A05-48D0-88A8-11D54AEE23DA}"/>
              </a:ext>
            </a:extLst>
          </p:cNvPr>
          <p:cNvSpPr>
            <a:spLocks noGrp="1"/>
          </p:cNvSpPr>
          <p:nvPr>
            <p:ph type="title"/>
          </p:nvPr>
        </p:nvSpPr>
        <p:spPr/>
        <p:txBody>
          <a:bodyPr/>
          <a:lstStyle/>
          <a:p>
            <a:r>
              <a:rPr lang="en-US" dirty="0"/>
              <a:t>Michelle’s exploits: Bayesian Updating</a:t>
            </a:r>
          </a:p>
        </p:txBody>
      </p:sp>
      <p:pic>
        <p:nvPicPr>
          <p:cNvPr id="9" name="Picture 8">
            <a:extLst>
              <a:ext uri="{FF2B5EF4-FFF2-40B4-BE49-F238E27FC236}">
                <a16:creationId xmlns:a16="http://schemas.microsoft.com/office/drawing/2014/main" id="{29649D0C-4579-47B7-94CC-D9E7948E8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62" y="1815014"/>
            <a:ext cx="4270837" cy="4270837"/>
          </a:xfrm>
          <a:prstGeom prst="rect">
            <a:avLst/>
          </a:prstGeom>
        </p:spPr>
      </p:pic>
      <p:sp>
        <p:nvSpPr>
          <p:cNvPr id="7" name="Content Placeholder 2">
            <a:extLst>
              <a:ext uri="{FF2B5EF4-FFF2-40B4-BE49-F238E27FC236}">
                <a16:creationId xmlns:a16="http://schemas.microsoft.com/office/drawing/2014/main" id="{1CB8CD4F-3299-425D-8757-24EE8B9A556B}"/>
              </a:ext>
            </a:extLst>
          </p:cNvPr>
          <p:cNvSpPr txBox="1">
            <a:spLocks/>
          </p:cNvSpPr>
          <p:nvPr/>
        </p:nvSpPr>
        <p:spPr>
          <a:xfrm>
            <a:off x="913795" y="1732449"/>
            <a:ext cx="5211307" cy="484296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a:t>A process called quadratic approximation.</a:t>
            </a:r>
          </a:p>
          <a:p>
            <a:pPr lvl="1"/>
            <a:r>
              <a:rPr lang="en-US"/>
              <a:t>A more scalable alternate to grid approximation. </a:t>
            </a:r>
          </a:p>
          <a:p>
            <a:pPr lvl="1"/>
            <a:r>
              <a:rPr lang="en-US"/>
              <a:t>Finds the mode and curvature of the posterior distribution. </a:t>
            </a:r>
          </a:p>
          <a:p>
            <a:pPr lvl="1"/>
            <a:r>
              <a:rPr lang="en-US"/>
              <a:t>The posterior is normally distributed.</a:t>
            </a:r>
          </a:p>
          <a:p>
            <a:r>
              <a:rPr lang="en-US"/>
              <a:t>Each datapoint updates the prior and the posterior becomes the prior for the next iteration.</a:t>
            </a:r>
          </a:p>
          <a:p>
            <a:r>
              <a:rPr lang="en-US"/>
              <a:t>Can be useful sometimes, but super cool to look at.</a:t>
            </a:r>
          </a:p>
          <a:p>
            <a:r>
              <a:rPr lang="en-US"/>
              <a:t>Animations made in R using the </a:t>
            </a:r>
            <a:r>
              <a:rPr lang="en-US" i="1"/>
              <a:t>animation </a:t>
            </a:r>
            <a:r>
              <a:rPr lang="en-US"/>
              <a:t>package</a:t>
            </a:r>
            <a:r>
              <a:rPr lang="en-US" i="1"/>
              <a:t>.</a:t>
            </a:r>
            <a:endParaRPr lang="en-US"/>
          </a:p>
          <a:p>
            <a:pPr lvl="1"/>
            <a:endParaRPr lang="en-US" dirty="0"/>
          </a:p>
        </p:txBody>
      </p:sp>
      <p:pic>
        <p:nvPicPr>
          <p:cNvPr id="8" name="Picture 7">
            <a:extLst>
              <a:ext uri="{FF2B5EF4-FFF2-40B4-BE49-F238E27FC236}">
                <a16:creationId xmlns:a16="http://schemas.microsoft.com/office/drawing/2014/main" id="{9B6FBB72-4EA8-43DE-ADBE-06BC4184B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568" y="1810421"/>
            <a:ext cx="4266242" cy="4266242"/>
          </a:xfrm>
          <a:prstGeom prst="rect">
            <a:avLst/>
          </a:prstGeom>
        </p:spPr>
      </p:pic>
    </p:spTree>
    <p:extLst>
      <p:ext uri="{BB962C8B-B14F-4D97-AF65-F5344CB8AC3E}">
        <p14:creationId xmlns:p14="http://schemas.microsoft.com/office/powerpoint/2010/main" val="2303065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E644-1A05-48D0-88A8-11D54AEE23DA}"/>
              </a:ext>
            </a:extLst>
          </p:cNvPr>
          <p:cNvSpPr>
            <a:spLocks noGrp="1"/>
          </p:cNvSpPr>
          <p:nvPr>
            <p:ph type="title"/>
          </p:nvPr>
        </p:nvSpPr>
        <p:spPr/>
        <p:txBody>
          <a:bodyPr/>
          <a:lstStyle/>
          <a:p>
            <a:r>
              <a:rPr lang="en-US" dirty="0"/>
              <a:t>Michelle’s exploits: Bayesian Updating</a:t>
            </a:r>
          </a:p>
        </p:txBody>
      </p:sp>
      <p:pic>
        <p:nvPicPr>
          <p:cNvPr id="9" name="Picture 8">
            <a:extLst>
              <a:ext uri="{FF2B5EF4-FFF2-40B4-BE49-F238E27FC236}">
                <a16:creationId xmlns:a16="http://schemas.microsoft.com/office/drawing/2014/main" id="{29649D0C-4579-47B7-94CC-D9E7948E8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62" y="1815014"/>
            <a:ext cx="4270837" cy="4270837"/>
          </a:xfrm>
          <a:prstGeom prst="rect">
            <a:avLst/>
          </a:prstGeom>
        </p:spPr>
      </p:pic>
      <p:sp>
        <p:nvSpPr>
          <p:cNvPr id="7" name="Content Placeholder 2">
            <a:extLst>
              <a:ext uri="{FF2B5EF4-FFF2-40B4-BE49-F238E27FC236}">
                <a16:creationId xmlns:a16="http://schemas.microsoft.com/office/drawing/2014/main" id="{70C3A453-5ACF-43F5-AC0F-52F35EBE73BC}"/>
              </a:ext>
            </a:extLst>
          </p:cNvPr>
          <p:cNvSpPr txBox="1">
            <a:spLocks/>
          </p:cNvSpPr>
          <p:nvPr/>
        </p:nvSpPr>
        <p:spPr>
          <a:xfrm>
            <a:off x="913795" y="1732449"/>
            <a:ext cx="5211307" cy="484296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 process called quadratic approximation.</a:t>
            </a:r>
          </a:p>
          <a:p>
            <a:pPr lvl="1"/>
            <a:r>
              <a:rPr lang="en-US" dirty="0"/>
              <a:t>A more scalable alternate to grid approximation. </a:t>
            </a:r>
          </a:p>
          <a:p>
            <a:pPr lvl="1"/>
            <a:r>
              <a:rPr lang="en-US" dirty="0"/>
              <a:t>Finds the mode and curvature of the posterior distribution. </a:t>
            </a:r>
          </a:p>
          <a:p>
            <a:pPr lvl="1"/>
            <a:r>
              <a:rPr lang="en-US" dirty="0"/>
              <a:t>The posterior is normally distributed.</a:t>
            </a:r>
          </a:p>
          <a:p>
            <a:r>
              <a:rPr lang="en-US" dirty="0"/>
              <a:t>Each datapoint updates the prior and the posterior becomes the prior for the next iteration.</a:t>
            </a:r>
          </a:p>
          <a:p>
            <a:r>
              <a:rPr lang="en-US" dirty="0"/>
              <a:t>Can be useful sometimes, but super cool to look at.</a:t>
            </a:r>
          </a:p>
          <a:p>
            <a:r>
              <a:rPr lang="en-US" dirty="0"/>
              <a:t>Animations made in R using the </a:t>
            </a:r>
            <a:r>
              <a:rPr lang="en-US" i="1" dirty="0"/>
              <a:t>animation </a:t>
            </a:r>
            <a:r>
              <a:rPr lang="en-US" dirty="0"/>
              <a:t>package</a:t>
            </a:r>
            <a:r>
              <a:rPr lang="en-US" i="1" dirty="0"/>
              <a:t>.</a:t>
            </a:r>
            <a:endParaRPr lang="en-US" dirty="0"/>
          </a:p>
          <a:p>
            <a:pPr lvl="1"/>
            <a:endParaRPr lang="en-US" dirty="0"/>
          </a:p>
        </p:txBody>
      </p:sp>
      <p:pic>
        <p:nvPicPr>
          <p:cNvPr id="8" name="Picture 7">
            <a:extLst>
              <a:ext uri="{FF2B5EF4-FFF2-40B4-BE49-F238E27FC236}">
                <a16:creationId xmlns:a16="http://schemas.microsoft.com/office/drawing/2014/main" id="{B3051C16-099A-4E4E-8146-E59626944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161" y="1810419"/>
            <a:ext cx="4266243" cy="4266243"/>
          </a:xfrm>
          <a:prstGeom prst="rect">
            <a:avLst/>
          </a:prstGeom>
        </p:spPr>
      </p:pic>
    </p:spTree>
    <p:extLst>
      <p:ext uri="{BB962C8B-B14F-4D97-AF65-F5344CB8AC3E}">
        <p14:creationId xmlns:p14="http://schemas.microsoft.com/office/powerpoint/2010/main" val="1082104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E644-1A05-48D0-88A8-11D54AEE23DA}"/>
              </a:ext>
            </a:extLst>
          </p:cNvPr>
          <p:cNvSpPr>
            <a:spLocks noGrp="1"/>
          </p:cNvSpPr>
          <p:nvPr>
            <p:ph type="title"/>
          </p:nvPr>
        </p:nvSpPr>
        <p:spPr/>
        <p:txBody>
          <a:bodyPr/>
          <a:lstStyle/>
          <a:p>
            <a:r>
              <a:rPr lang="en-US" dirty="0"/>
              <a:t>Michelle’s exploits: Bayesian Updating</a:t>
            </a:r>
          </a:p>
        </p:txBody>
      </p:sp>
      <p:sp>
        <p:nvSpPr>
          <p:cNvPr id="3" name="Content Placeholder 2">
            <a:extLst>
              <a:ext uri="{FF2B5EF4-FFF2-40B4-BE49-F238E27FC236}">
                <a16:creationId xmlns:a16="http://schemas.microsoft.com/office/drawing/2014/main" id="{14C602FD-84FA-4FD0-A40E-3046E14BFAA2}"/>
              </a:ext>
            </a:extLst>
          </p:cNvPr>
          <p:cNvSpPr>
            <a:spLocks noGrp="1"/>
          </p:cNvSpPr>
          <p:nvPr>
            <p:ph idx="1"/>
          </p:nvPr>
        </p:nvSpPr>
        <p:spPr>
          <a:xfrm>
            <a:off x="913795" y="1732449"/>
            <a:ext cx="5211307" cy="4842960"/>
          </a:xfrm>
        </p:spPr>
        <p:txBody>
          <a:bodyPr>
            <a:normAutofit/>
          </a:bodyPr>
          <a:lstStyle/>
          <a:p>
            <a:r>
              <a:rPr lang="en-US" dirty="0"/>
              <a:t>A process called quadratic approximation.</a:t>
            </a:r>
          </a:p>
          <a:p>
            <a:pPr lvl="1"/>
            <a:r>
              <a:rPr lang="en-US" dirty="0"/>
              <a:t>A more scalable alternate to grid approximation. </a:t>
            </a:r>
          </a:p>
          <a:p>
            <a:pPr lvl="1"/>
            <a:r>
              <a:rPr lang="en-US" dirty="0"/>
              <a:t>Finds the mode and curvature of the posterior distribution. </a:t>
            </a:r>
          </a:p>
          <a:p>
            <a:pPr lvl="1"/>
            <a:r>
              <a:rPr lang="en-US" dirty="0"/>
              <a:t>The posterior is normally distributed.</a:t>
            </a:r>
          </a:p>
          <a:p>
            <a:r>
              <a:rPr lang="en-US" dirty="0"/>
              <a:t>Each datapoint updates the prior and the posterior becomes the prior for the next iteration.</a:t>
            </a:r>
          </a:p>
          <a:p>
            <a:r>
              <a:rPr lang="en-US" dirty="0"/>
              <a:t>Can be useful sometimes, but super cool to look at.</a:t>
            </a:r>
          </a:p>
          <a:p>
            <a:r>
              <a:rPr lang="en-US" dirty="0"/>
              <a:t>Animations made in R using the </a:t>
            </a:r>
            <a:r>
              <a:rPr lang="en-US" i="1" dirty="0"/>
              <a:t>animation </a:t>
            </a:r>
            <a:r>
              <a:rPr lang="en-US" dirty="0"/>
              <a:t>package</a:t>
            </a:r>
            <a:r>
              <a:rPr lang="en-US" i="1" dirty="0"/>
              <a:t>.</a:t>
            </a:r>
            <a:endParaRPr lang="en-US" dirty="0"/>
          </a:p>
          <a:p>
            <a:pPr lvl="1"/>
            <a:endParaRPr lang="en-US" dirty="0"/>
          </a:p>
        </p:txBody>
      </p:sp>
      <p:pic>
        <p:nvPicPr>
          <p:cNvPr id="9" name="Picture 8">
            <a:extLst>
              <a:ext uri="{FF2B5EF4-FFF2-40B4-BE49-F238E27FC236}">
                <a16:creationId xmlns:a16="http://schemas.microsoft.com/office/drawing/2014/main" id="{29649D0C-4579-47B7-94CC-D9E7948E8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62" y="1815014"/>
            <a:ext cx="4270837" cy="4270837"/>
          </a:xfrm>
          <a:prstGeom prst="rect">
            <a:avLst/>
          </a:prstGeom>
        </p:spPr>
      </p:pic>
      <p:pic>
        <p:nvPicPr>
          <p:cNvPr id="5" name="Picture 4">
            <a:extLst>
              <a:ext uri="{FF2B5EF4-FFF2-40B4-BE49-F238E27FC236}">
                <a16:creationId xmlns:a16="http://schemas.microsoft.com/office/drawing/2014/main" id="{00B70205-06E5-4768-A622-CB77F9CA9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352" y="1828800"/>
            <a:ext cx="4252458" cy="4252458"/>
          </a:xfrm>
          <a:prstGeom prst="rect">
            <a:avLst/>
          </a:prstGeom>
        </p:spPr>
      </p:pic>
    </p:spTree>
    <p:extLst>
      <p:ext uri="{BB962C8B-B14F-4D97-AF65-F5344CB8AC3E}">
        <p14:creationId xmlns:p14="http://schemas.microsoft.com/office/powerpoint/2010/main" val="1690717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E644-1A05-48D0-88A8-11D54AEE23DA}"/>
              </a:ext>
            </a:extLst>
          </p:cNvPr>
          <p:cNvSpPr>
            <a:spLocks noGrp="1"/>
          </p:cNvSpPr>
          <p:nvPr>
            <p:ph type="title"/>
          </p:nvPr>
        </p:nvSpPr>
        <p:spPr/>
        <p:txBody>
          <a:bodyPr/>
          <a:lstStyle/>
          <a:p>
            <a:r>
              <a:rPr lang="en-US" dirty="0"/>
              <a:t>Michelle’s exploits: Bayesian Updating</a:t>
            </a:r>
          </a:p>
        </p:txBody>
      </p:sp>
      <p:sp>
        <p:nvSpPr>
          <p:cNvPr id="3" name="Content Placeholder 2">
            <a:extLst>
              <a:ext uri="{FF2B5EF4-FFF2-40B4-BE49-F238E27FC236}">
                <a16:creationId xmlns:a16="http://schemas.microsoft.com/office/drawing/2014/main" id="{14C602FD-84FA-4FD0-A40E-3046E14BFAA2}"/>
              </a:ext>
            </a:extLst>
          </p:cNvPr>
          <p:cNvSpPr>
            <a:spLocks noGrp="1"/>
          </p:cNvSpPr>
          <p:nvPr>
            <p:ph idx="1"/>
          </p:nvPr>
        </p:nvSpPr>
        <p:spPr>
          <a:xfrm>
            <a:off x="913795" y="1732449"/>
            <a:ext cx="5211307" cy="4842960"/>
          </a:xfrm>
        </p:spPr>
        <p:txBody>
          <a:bodyPr>
            <a:normAutofit/>
          </a:bodyPr>
          <a:lstStyle/>
          <a:p>
            <a:r>
              <a:rPr lang="en-US" dirty="0"/>
              <a:t>A process called quadratic approximation.</a:t>
            </a:r>
          </a:p>
          <a:p>
            <a:pPr lvl="1"/>
            <a:r>
              <a:rPr lang="en-US" dirty="0"/>
              <a:t>A more scalable alternate to grid approximation. </a:t>
            </a:r>
          </a:p>
          <a:p>
            <a:pPr lvl="1"/>
            <a:r>
              <a:rPr lang="en-US" dirty="0"/>
              <a:t>Finds the mode and curvature of the posterior distribution. </a:t>
            </a:r>
          </a:p>
          <a:p>
            <a:pPr lvl="1"/>
            <a:r>
              <a:rPr lang="en-US" dirty="0"/>
              <a:t>The posterior is normally distributed.</a:t>
            </a:r>
          </a:p>
          <a:p>
            <a:r>
              <a:rPr lang="en-US" dirty="0"/>
              <a:t>Each datapoint updates the prior and the posterior becomes the prior for the next iteration.</a:t>
            </a:r>
          </a:p>
          <a:p>
            <a:r>
              <a:rPr lang="en-US" dirty="0"/>
              <a:t>Can be useful sometimes, but super cool to look at.</a:t>
            </a:r>
          </a:p>
          <a:p>
            <a:r>
              <a:rPr lang="en-US" dirty="0"/>
              <a:t>Animations made in R using the </a:t>
            </a:r>
            <a:r>
              <a:rPr lang="en-US" i="1" dirty="0"/>
              <a:t>animation </a:t>
            </a:r>
            <a:r>
              <a:rPr lang="en-US" dirty="0"/>
              <a:t>package</a:t>
            </a:r>
            <a:r>
              <a:rPr lang="en-US" i="1" dirty="0"/>
              <a:t>.</a:t>
            </a:r>
            <a:endParaRPr lang="en-US" dirty="0"/>
          </a:p>
          <a:p>
            <a:pPr lvl="1"/>
            <a:endParaRPr lang="en-US" dirty="0"/>
          </a:p>
        </p:txBody>
      </p:sp>
      <p:pic>
        <p:nvPicPr>
          <p:cNvPr id="9" name="Picture 8">
            <a:extLst>
              <a:ext uri="{FF2B5EF4-FFF2-40B4-BE49-F238E27FC236}">
                <a16:creationId xmlns:a16="http://schemas.microsoft.com/office/drawing/2014/main" id="{29649D0C-4579-47B7-94CC-D9E7948E8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62" y="1815014"/>
            <a:ext cx="4270837" cy="4270837"/>
          </a:xfrm>
          <a:prstGeom prst="rect">
            <a:avLst/>
          </a:prstGeom>
        </p:spPr>
      </p:pic>
      <p:pic>
        <p:nvPicPr>
          <p:cNvPr id="5" name="Picture 4">
            <a:extLst>
              <a:ext uri="{FF2B5EF4-FFF2-40B4-BE49-F238E27FC236}">
                <a16:creationId xmlns:a16="http://schemas.microsoft.com/office/drawing/2014/main" id="{00B70205-06E5-4768-A622-CB77F9CA9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352" y="1828800"/>
            <a:ext cx="4252458" cy="4252458"/>
          </a:xfrm>
          <a:prstGeom prst="rect">
            <a:avLst/>
          </a:prstGeom>
        </p:spPr>
      </p:pic>
      <p:pic>
        <p:nvPicPr>
          <p:cNvPr id="6" name="Picture 5">
            <a:extLst>
              <a:ext uri="{FF2B5EF4-FFF2-40B4-BE49-F238E27FC236}">
                <a16:creationId xmlns:a16="http://schemas.microsoft.com/office/drawing/2014/main" id="{431EC130-D63F-49B9-BA7C-C95634701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4357" y="1819655"/>
            <a:ext cx="4262681" cy="4262681"/>
          </a:xfrm>
          <a:prstGeom prst="rect">
            <a:avLst/>
          </a:prstGeom>
        </p:spPr>
      </p:pic>
    </p:spTree>
    <p:extLst>
      <p:ext uri="{BB962C8B-B14F-4D97-AF65-F5344CB8AC3E}">
        <p14:creationId xmlns:p14="http://schemas.microsoft.com/office/powerpoint/2010/main" val="3817701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C848F-3547-45BE-A8A8-9EB163DF4B0E}"/>
              </a:ext>
            </a:extLst>
          </p:cNvPr>
          <p:cNvSpPr>
            <a:spLocks noGrp="1"/>
          </p:cNvSpPr>
          <p:nvPr>
            <p:ph type="title"/>
          </p:nvPr>
        </p:nvSpPr>
        <p:spPr/>
        <p:txBody>
          <a:bodyPr/>
          <a:lstStyle/>
          <a:p>
            <a:r>
              <a:rPr lang="en-US" dirty="0"/>
              <a:t>List of Contents</a:t>
            </a:r>
          </a:p>
        </p:txBody>
      </p:sp>
      <p:sp>
        <p:nvSpPr>
          <p:cNvPr id="3" name="Content Placeholder 2">
            <a:extLst>
              <a:ext uri="{FF2B5EF4-FFF2-40B4-BE49-F238E27FC236}">
                <a16:creationId xmlns:a16="http://schemas.microsoft.com/office/drawing/2014/main" id="{A708DF1A-663C-4A78-9B30-9FFA06FDA96A}"/>
              </a:ext>
            </a:extLst>
          </p:cNvPr>
          <p:cNvSpPr>
            <a:spLocks noGrp="1"/>
          </p:cNvSpPr>
          <p:nvPr>
            <p:ph idx="1"/>
          </p:nvPr>
        </p:nvSpPr>
        <p:spPr>
          <a:xfrm>
            <a:off x="838200" y="1825625"/>
            <a:ext cx="10515600" cy="4667250"/>
          </a:xfrm>
        </p:spPr>
        <p:txBody>
          <a:bodyPr/>
          <a:lstStyle/>
          <a:p>
            <a:r>
              <a:rPr lang="en-US" dirty="0"/>
              <a:t>A very commonly used introductory problem.</a:t>
            </a:r>
          </a:p>
          <a:p>
            <a:r>
              <a:rPr lang="en-US" dirty="0"/>
              <a:t>Silly examples to go over some basics.</a:t>
            </a:r>
          </a:p>
          <a:p>
            <a:r>
              <a:rPr lang="en-US" dirty="0"/>
              <a:t>A murder mystery.</a:t>
            </a:r>
          </a:p>
          <a:p>
            <a:r>
              <a:rPr lang="en-US" dirty="0"/>
              <a:t>The features of Bayesian inference.</a:t>
            </a:r>
          </a:p>
          <a:p>
            <a:endParaRPr lang="en-US" dirty="0"/>
          </a:p>
          <a:p>
            <a:r>
              <a:rPr lang="en-US" dirty="0"/>
              <a:t>Context of my research.</a:t>
            </a:r>
          </a:p>
          <a:p>
            <a:r>
              <a:rPr lang="en-US" dirty="0"/>
              <a:t>Ancestral reconstruction of gene order.</a:t>
            </a:r>
          </a:p>
          <a:p>
            <a:r>
              <a:rPr lang="en-US" dirty="0"/>
              <a:t>Synteny breaks as a measure of phylogenetic distance.</a:t>
            </a:r>
          </a:p>
          <a:p>
            <a:r>
              <a:rPr lang="en-US" dirty="0"/>
              <a:t>Markov Chain Monte Carlo in action.</a:t>
            </a:r>
          </a:p>
        </p:txBody>
      </p:sp>
    </p:spTree>
    <p:extLst>
      <p:ext uri="{BB962C8B-B14F-4D97-AF65-F5344CB8AC3E}">
        <p14:creationId xmlns:p14="http://schemas.microsoft.com/office/powerpoint/2010/main" val="2019808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0614-9B7F-4B69-9E05-665BBBAA66A2}"/>
              </a:ext>
            </a:extLst>
          </p:cNvPr>
          <p:cNvSpPr>
            <a:spLocks noGrp="1"/>
          </p:cNvSpPr>
          <p:nvPr>
            <p:ph type="title"/>
          </p:nvPr>
        </p:nvSpPr>
        <p:spPr/>
        <p:txBody>
          <a:bodyPr>
            <a:normAutofit fontScale="90000"/>
          </a:bodyPr>
          <a:lstStyle/>
          <a:p>
            <a:r>
              <a:rPr lang="en-US" dirty="0"/>
              <a:t>The Original Example from Statistical Rethinking</a:t>
            </a:r>
          </a:p>
        </p:txBody>
      </p:sp>
      <p:sp>
        <p:nvSpPr>
          <p:cNvPr id="3" name="Content Placeholder 2">
            <a:extLst>
              <a:ext uri="{FF2B5EF4-FFF2-40B4-BE49-F238E27FC236}">
                <a16:creationId xmlns:a16="http://schemas.microsoft.com/office/drawing/2014/main" id="{1529672F-162E-43CC-A23A-46DBB48882EE}"/>
              </a:ext>
            </a:extLst>
          </p:cNvPr>
          <p:cNvSpPr>
            <a:spLocks noGrp="1"/>
          </p:cNvSpPr>
          <p:nvPr>
            <p:ph idx="1"/>
          </p:nvPr>
        </p:nvSpPr>
        <p:spPr>
          <a:xfrm>
            <a:off x="913795" y="1732449"/>
            <a:ext cx="5045887" cy="4599426"/>
          </a:xfrm>
        </p:spPr>
        <p:txBody>
          <a:bodyPr/>
          <a:lstStyle/>
          <a:p>
            <a:r>
              <a:rPr lang="en-US" dirty="0"/>
              <a:t>Blind aliens send multiple ships to land on Earth. </a:t>
            </a:r>
          </a:p>
          <a:p>
            <a:r>
              <a:rPr lang="en-US" dirty="0"/>
              <a:t>These aliens are Bayesian aliens.</a:t>
            </a:r>
          </a:p>
          <a:p>
            <a:r>
              <a:rPr lang="en-US" u="sng" dirty="0"/>
              <a:t>Based on whether the surface they landed on was water or land, they want to know what proportion of the earth is water.</a:t>
            </a:r>
          </a:p>
          <a:p>
            <a:r>
              <a:rPr lang="en-US" dirty="0"/>
              <a:t>Boring.</a:t>
            </a:r>
          </a:p>
          <a:p>
            <a:r>
              <a:rPr lang="en-US" dirty="0"/>
              <a:t>But still useful because there is a known, tangible value that we want to estimate.</a:t>
            </a:r>
          </a:p>
          <a:p>
            <a:r>
              <a:rPr lang="en-US" dirty="0"/>
              <a:t>A better fit for a binomial process.</a:t>
            </a:r>
          </a:p>
        </p:txBody>
      </p:sp>
      <p:pic>
        <p:nvPicPr>
          <p:cNvPr id="5" name="Picture 4">
            <a:extLst>
              <a:ext uri="{FF2B5EF4-FFF2-40B4-BE49-F238E27FC236}">
                <a16:creationId xmlns:a16="http://schemas.microsoft.com/office/drawing/2014/main" id="{9C791C39-E45D-4B2D-AD74-F72601F6F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018" y="1864360"/>
            <a:ext cx="5312701" cy="2377396"/>
          </a:xfrm>
          <a:prstGeom prst="rect">
            <a:avLst/>
          </a:prstGeom>
        </p:spPr>
      </p:pic>
      <p:sp>
        <p:nvSpPr>
          <p:cNvPr id="6" name="Content Placeholder 2">
            <a:extLst>
              <a:ext uri="{FF2B5EF4-FFF2-40B4-BE49-F238E27FC236}">
                <a16:creationId xmlns:a16="http://schemas.microsoft.com/office/drawing/2014/main" id="{2CFFF7FB-3128-4A1D-9EC4-4E2127BA7C69}"/>
              </a:ext>
            </a:extLst>
          </p:cNvPr>
          <p:cNvSpPr txBox="1">
            <a:spLocks/>
          </p:cNvSpPr>
          <p:nvPr/>
        </p:nvSpPr>
        <p:spPr>
          <a:xfrm>
            <a:off x="6517640" y="4490720"/>
            <a:ext cx="5161280" cy="1976120"/>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complete animation was made by the author using R:</a:t>
            </a:r>
          </a:p>
          <a:p>
            <a:r>
              <a:rPr lang="en-US" dirty="0">
                <a:hlinkClick r:id="rId3"/>
              </a:rPr>
              <a:t>https://github.com/rmcelreath/stat_rethinking_2022/blob/main/scripts_animation/02_globe_tossing_updating.r</a:t>
            </a:r>
            <a:r>
              <a:rPr lang="en-US" dirty="0"/>
              <a:t> *</a:t>
            </a:r>
          </a:p>
          <a:p>
            <a:pPr marL="36900" indent="0">
              <a:buNone/>
            </a:pPr>
            <a:r>
              <a:rPr lang="en-US" dirty="0"/>
              <a:t>*you will need to modify it just a little bit if you’re not on MacOS</a:t>
            </a:r>
          </a:p>
        </p:txBody>
      </p:sp>
      <p:sp>
        <p:nvSpPr>
          <p:cNvPr id="7" name="Subtitle 4">
            <a:extLst>
              <a:ext uri="{FF2B5EF4-FFF2-40B4-BE49-F238E27FC236}">
                <a16:creationId xmlns:a16="http://schemas.microsoft.com/office/drawing/2014/main" id="{174E56C3-CE97-4852-9D64-DA2A1B455D69}"/>
              </a:ext>
            </a:extLst>
          </p:cNvPr>
          <p:cNvSpPr txBox="1">
            <a:spLocks/>
          </p:cNvSpPr>
          <p:nvPr/>
        </p:nvSpPr>
        <p:spPr>
          <a:xfrm>
            <a:off x="879781" y="5861672"/>
            <a:ext cx="5632779" cy="8250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solidFill>
                  <a:srgbClr val="92D050"/>
                </a:solidFill>
              </a:rPr>
              <a:t>Remarks: In general, Bayesian inference is just a way of updating our knowledge of reality.</a:t>
            </a:r>
          </a:p>
        </p:txBody>
      </p:sp>
    </p:spTree>
    <p:extLst>
      <p:ext uri="{BB962C8B-B14F-4D97-AF65-F5344CB8AC3E}">
        <p14:creationId xmlns:p14="http://schemas.microsoft.com/office/powerpoint/2010/main" val="3515477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7658-7699-473C-9FF6-55CA30E245B1}"/>
              </a:ext>
            </a:extLst>
          </p:cNvPr>
          <p:cNvSpPr>
            <a:spLocks noGrp="1"/>
          </p:cNvSpPr>
          <p:nvPr>
            <p:ph type="title"/>
          </p:nvPr>
        </p:nvSpPr>
        <p:spPr/>
        <p:txBody>
          <a:bodyPr/>
          <a:lstStyle/>
          <a:p>
            <a:r>
              <a:rPr lang="en-US" dirty="0"/>
              <a:t>Inside the toolbox 8: The Choice of Priors</a:t>
            </a:r>
          </a:p>
        </p:txBody>
      </p:sp>
      <p:sp>
        <p:nvSpPr>
          <p:cNvPr id="3" name="Content Placeholder 2">
            <a:extLst>
              <a:ext uri="{FF2B5EF4-FFF2-40B4-BE49-F238E27FC236}">
                <a16:creationId xmlns:a16="http://schemas.microsoft.com/office/drawing/2014/main" id="{60449AB9-8AF0-40CB-A789-060EB2AF4261}"/>
              </a:ext>
            </a:extLst>
          </p:cNvPr>
          <p:cNvSpPr>
            <a:spLocks noGrp="1"/>
          </p:cNvSpPr>
          <p:nvPr>
            <p:ph idx="1"/>
          </p:nvPr>
        </p:nvSpPr>
        <p:spPr>
          <a:xfrm>
            <a:off x="913795" y="1732449"/>
            <a:ext cx="5923528" cy="4507527"/>
          </a:xfrm>
        </p:spPr>
        <p:txBody>
          <a:bodyPr/>
          <a:lstStyle/>
          <a:p>
            <a:r>
              <a:rPr lang="en-US" dirty="0"/>
              <a:t>Michelle is a responsible person and does not want to leave any stones unturned.</a:t>
            </a:r>
          </a:p>
          <a:p>
            <a:r>
              <a:rPr lang="en-US" dirty="0"/>
              <a:t>She interviews all the suspects and takes notes.</a:t>
            </a:r>
          </a:p>
          <a:p>
            <a:r>
              <a:rPr lang="en-US" dirty="0"/>
              <a:t>She looks at the outstanding evidence (E.g. your wife’s obsession to crime and horror books, a broken bird toy in your daughter’s room.) and tunes her choice of prior.</a:t>
            </a:r>
          </a:p>
          <a:p>
            <a:endParaRPr lang="en-US" dirty="0"/>
          </a:p>
          <a:p>
            <a:r>
              <a:rPr lang="en-US" dirty="0"/>
              <a:t>Note: Priors can be tricky. When working with real problems, they can quickly become very mathematical and nonintuitive.</a:t>
            </a:r>
          </a:p>
        </p:txBody>
      </p:sp>
      <p:sp>
        <p:nvSpPr>
          <p:cNvPr id="4" name="TextBox 3">
            <a:extLst>
              <a:ext uri="{FF2B5EF4-FFF2-40B4-BE49-F238E27FC236}">
                <a16:creationId xmlns:a16="http://schemas.microsoft.com/office/drawing/2014/main" id="{9AD9FB62-1B98-46D4-AFF8-5CAA122F9422}"/>
              </a:ext>
            </a:extLst>
          </p:cNvPr>
          <p:cNvSpPr txBox="1"/>
          <p:nvPr/>
        </p:nvSpPr>
        <p:spPr>
          <a:xfrm>
            <a:off x="1246386" y="5936837"/>
            <a:ext cx="9799933" cy="369332"/>
          </a:xfrm>
          <a:prstGeom prst="rect">
            <a:avLst/>
          </a:prstGeom>
          <a:noFill/>
        </p:spPr>
        <p:txBody>
          <a:bodyPr wrap="square">
            <a:spAutoFit/>
          </a:bodyPr>
          <a:lstStyle/>
          <a:p>
            <a:r>
              <a:rPr lang="en-US" dirty="0">
                <a:solidFill>
                  <a:schemeClr val="tx2"/>
                </a:solidFill>
              </a:rPr>
              <a:t>Final verdict: The cats are not innocent.</a:t>
            </a:r>
          </a:p>
        </p:txBody>
      </p:sp>
      <p:pic>
        <p:nvPicPr>
          <p:cNvPr id="6" name="Picture 5">
            <a:extLst>
              <a:ext uri="{FF2B5EF4-FFF2-40B4-BE49-F238E27FC236}">
                <a16:creationId xmlns:a16="http://schemas.microsoft.com/office/drawing/2014/main" id="{F3ED810A-689A-4ADE-9E5C-47961F436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127" y="1846162"/>
            <a:ext cx="3934910" cy="3934910"/>
          </a:xfrm>
          <a:prstGeom prst="rect">
            <a:avLst/>
          </a:prstGeom>
        </p:spPr>
      </p:pic>
    </p:spTree>
    <p:extLst>
      <p:ext uri="{BB962C8B-B14F-4D97-AF65-F5344CB8AC3E}">
        <p14:creationId xmlns:p14="http://schemas.microsoft.com/office/powerpoint/2010/main" val="1710071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17366-029C-48A9-B2D3-F4048B7E00D5}"/>
              </a:ext>
            </a:extLst>
          </p:cNvPr>
          <p:cNvSpPr>
            <a:spLocks noGrp="1"/>
          </p:cNvSpPr>
          <p:nvPr>
            <p:ph type="title"/>
          </p:nvPr>
        </p:nvSpPr>
        <p:spPr/>
        <p:txBody>
          <a:bodyPr>
            <a:normAutofit fontScale="90000"/>
          </a:bodyPr>
          <a:lstStyle/>
          <a:p>
            <a:r>
              <a:rPr lang="en-US" dirty="0"/>
              <a:t>Why use Bayesian Statistics? 1:</a:t>
            </a:r>
            <a:br>
              <a:rPr lang="en-US" dirty="0"/>
            </a:br>
            <a:r>
              <a:rPr lang="en-US" dirty="0"/>
              <a:t>Bayesian Models Are Generative Models</a:t>
            </a:r>
          </a:p>
        </p:txBody>
      </p:sp>
      <p:pic>
        <p:nvPicPr>
          <p:cNvPr id="5" name="Picture 4">
            <a:extLst>
              <a:ext uri="{FF2B5EF4-FFF2-40B4-BE49-F238E27FC236}">
                <a16:creationId xmlns:a16="http://schemas.microsoft.com/office/drawing/2014/main" id="{F85A0774-0AE5-4DC3-8F7D-4849CD666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671" y="1882024"/>
            <a:ext cx="1388448" cy="1388448"/>
          </a:xfrm>
          <a:prstGeom prst="rect">
            <a:avLst/>
          </a:prstGeom>
        </p:spPr>
      </p:pic>
      <p:pic>
        <p:nvPicPr>
          <p:cNvPr id="9" name="Picture 8">
            <a:extLst>
              <a:ext uri="{FF2B5EF4-FFF2-40B4-BE49-F238E27FC236}">
                <a16:creationId xmlns:a16="http://schemas.microsoft.com/office/drawing/2014/main" id="{C9637EB8-F18D-4876-BAA3-1E6DAD3DA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5570" y="1874749"/>
            <a:ext cx="2407174" cy="1489370"/>
          </a:xfrm>
          <a:prstGeom prst="rect">
            <a:avLst/>
          </a:prstGeom>
        </p:spPr>
      </p:pic>
      <p:pic>
        <p:nvPicPr>
          <p:cNvPr id="11" name="Picture 10">
            <a:extLst>
              <a:ext uri="{FF2B5EF4-FFF2-40B4-BE49-F238E27FC236}">
                <a16:creationId xmlns:a16="http://schemas.microsoft.com/office/drawing/2014/main" id="{A28E74C1-559A-4BEA-8669-829DC9A1C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250" y="1781414"/>
            <a:ext cx="3048000" cy="1714500"/>
          </a:xfrm>
          <a:prstGeom prst="rect">
            <a:avLst/>
          </a:prstGeom>
        </p:spPr>
      </p:pic>
      <p:sp>
        <p:nvSpPr>
          <p:cNvPr id="12" name="TextBox 11">
            <a:extLst>
              <a:ext uri="{FF2B5EF4-FFF2-40B4-BE49-F238E27FC236}">
                <a16:creationId xmlns:a16="http://schemas.microsoft.com/office/drawing/2014/main" id="{088504D1-64B1-4D13-B0C9-3D8583287FB2}"/>
              </a:ext>
            </a:extLst>
          </p:cNvPr>
          <p:cNvSpPr txBox="1"/>
          <p:nvPr/>
        </p:nvSpPr>
        <p:spPr>
          <a:xfrm>
            <a:off x="1272808" y="3505966"/>
            <a:ext cx="2292038" cy="369332"/>
          </a:xfrm>
          <a:prstGeom prst="rect">
            <a:avLst/>
          </a:prstGeom>
          <a:noFill/>
        </p:spPr>
        <p:txBody>
          <a:bodyPr wrap="none" rtlCol="0">
            <a:spAutoFit/>
          </a:bodyPr>
          <a:lstStyle/>
          <a:p>
            <a:r>
              <a:rPr lang="en-US" dirty="0">
                <a:solidFill>
                  <a:schemeClr val="tx2"/>
                </a:solidFill>
              </a:rPr>
              <a:t>Parameters. E.g. </a:t>
            </a:r>
            <a:r>
              <a:rPr lang="el-GR" dirty="0">
                <a:solidFill>
                  <a:schemeClr val="tx2"/>
                </a:solidFill>
              </a:rPr>
              <a:t>μ</a:t>
            </a:r>
            <a:r>
              <a:rPr lang="en-US" dirty="0">
                <a:solidFill>
                  <a:schemeClr val="tx2"/>
                </a:solidFill>
              </a:rPr>
              <a:t>, </a:t>
            </a:r>
            <a:r>
              <a:rPr lang="el-GR" dirty="0">
                <a:solidFill>
                  <a:schemeClr val="tx2"/>
                </a:solidFill>
              </a:rPr>
              <a:t>σ</a:t>
            </a:r>
            <a:r>
              <a:rPr lang="en-US" dirty="0">
                <a:solidFill>
                  <a:schemeClr val="tx2"/>
                </a:solidFill>
              </a:rPr>
              <a:t>.</a:t>
            </a:r>
          </a:p>
        </p:txBody>
      </p:sp>
      <p:sp>
        <p:nvSpPr>
          <p:cNvPr id="13" name="TextBox 12">
            <a:extLst>
              <a:ext uri="{FF2B5EF4-FFF2-40B4-BE49-F238E27FC236}">
                <a16:creationId xmlns:a16="http://schemas.microsoft.com/office/drawing/2014/main" id="{D0CA416E-E99B-4669-97DF-9F8A5A50292A}"/>
              </a:ext>
            </a:extLst>
          </p:cNvPr>
          <p:cNvSpPr txBox="1"/>
          <p:nvPr/>
        </p:nvSpPr>
        <p:spPr>
          <a:xfrm>
            <a:off x="3892710" y="3566466"/>
            <a:ext cx="4091826" cy="646331"/>
          </a:xfrm>
          <a:prstGeom prst="rect">
            <a:avLst/>
          </a:prstGeom>
          <a:noFill/>
        </p:spPr>
        <p:txBody>
          <a:bodyPr wrap="none" rtlCol="0">
            <a:spAutoFit/>
          </a:bodyPr>
          <a:lstStyle/>
          <a:p>
            <a:pPr algn="ctr"/>
            <a:r>
              <a:rPr lang="en-US" dirty="0">
                <a:solidFill>
                  <a:schemeClr val="tx2"/>
                </a:solidFill>
              </a:rPr>
              <a:t>An explicitly defined generative process.</a:t>
            </a:r>
          </a:p>
          <a:p>
            <a:pPr algn="ctr"/>
            <a:r>
              <a:rPr lang="en-US" dirty="0">
                <a:solidFill>
                  <a:schemeClr val="tx2"/>
                </a:solidFill>
              </a:rPr>
              <a:t>E.g. A binomial process.</a:t>
            </a:r>
          </a:p>
        </p:txBody>
      </p:sp>
      <p:sp>
        <p:nvSpPr>
          <p:cNvPr id="14" name="TextBox 13">
            <a:extLst>
              <a:ext uri="{FF2B5EF4-FFF2-40B4-BE49-F238E27FC236}">
                <a16:creationId xmlns:a16="http://schemas.microsoft.com/office/drawing/2014/main" id="{9EF3F647-0D17-4729-B957-1372297BF3BE}"/>
              </a:ext>
            </a:extLst>
          </p:cNvPr>
          <p:cNvSpPr txBox="1"/>
          <p:nvPr/>
        </p:nvSpPr>
        <p:spPr>
          <a:xfrm>
            <a:off x="8326860" y="3580251"/>
            <a:ext cx="2926891" cy="369332"/>
          </a:xfrm>
          <a:prstGeom prst="rect">
            <a:avLst/>
          </a:prstGeom>
          <a:noFill/>
        </p:spPr>
        <p:txBody>
          <a:bodyPr wrap="none" rtlCol="0">
            <a:spAutoFit/>
          </a:bodyPr>
          <a:lstStyle/>
          <a:p>
            <a:r>
              <a:rPr lang="en-US" dirty="0">
                <a:solidFill>
                  <a:schemeClr val="tx2"/>
                </a:solidFill>
              </a:rPr>
              <a:t>Real data. E.g. {0,1,0,0,1,1}</a:t>
            </a:r>
          </a:p>
        </p:txBody>
      </p:sp>
      <p:sp>
        <p:nvSpPr>
          <p:cNvPr id="15" name="Arrow: Right 14">
            <a:extLst>
              <a:ext uri="{FF2B5EF4-FFF2-40B4-BE49-F238E27FC236}">
                <a16:creationId xmlns:a16="http://schemas.microsoft.com/office/drawing/2014/main" id="{9E989DD7-103E-4728-9E4A-3167B61CC560}"/>
              </a:ext>
            </a:extLst>
          </p:cNvPr>
          <p:cNvSpPr/>
          <p:nvPr/>
        </p:nvSpPr>
        <p:spPr>
          <a:xfrm>
            <a:off x="3244052" y="2481286"/>
            <a:ext cx="624917" cy="464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Arrow: Right 15">
            <a:extLst>
              <a:ext uri="{FF2B5EF4-FFF2-40B4-BE49-F238E27FC236}">
                <a16:creationId xmlns:a16="http://schemas.microsoft.com/office/drawing/2014/main" id="{C3CF8017-A2CB-4B16-B85D-2D222EE26A3F}"/>
              </a:ext>
            </a:extLst>
          </p:cNvPr>
          <p:cNvSpPr/>
          <p:nvPr/>
        </p:nvSpPr>
        <p:spPr>
          <a:xfrm>
            <a:off x="7692753" y="2449887"/>
            <a:ext cx="624917" cy="464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Arrow: Left 16">
            <a:extLst>
              <a:ext uri="{FF2B5EF4-FFF2-40B4-BE49-F238E27FC236}">
                <a16:creationId xmlns:a16="http://schemas.microsoft.com/office/drawing/2014/main" id="{CCCBCFB8-2ECB-40DE-A113-B793C03E6266}"/>
              </a:ext>
            </a:extLst>
          </p:cNvPr>
          <p:cNvSpPr/>
          <p:nvPr/>
        </p:nvSpPr>
        <p:spPr>
          <a:xfrm>
            <a:off x="3358927" y="4250352"/>
            <a:ext cx="4916622" cy="5881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TextBox 17">
            <a:extLst>
              <a:ext uri="{FF2B5EF4-FFF2-40B4-BE49-F238E27FC236}">
                <a16:creationId xmlns:a16="http://schemas.microsoft.com/office/drawing/2014/main" id="{EAA387E4-1639-42A7-B454-5E53CE42341B}"/>
              </a:ext>
            </a:extLst>
          </p:cNvPr>
          <p:cNvSpPr txBox="1"/>
          <p:nvPr/>
        </p:nvSpPr>
        <p:spPr>
          <a:xfrm>
            <a:off x="3700587" y="4725165"/>
            <a:ext cx="4624664" cy="369332"/>
          </a:xfrm>
          <a:prstGeom prst="rect">
            <a:avLst/>
          </a:prstGeom>
          <a:noFill/>
        </p:spPr>
        <p:txBody>
          <a:bodyPr wrap="none" rtlCol="0">
            <a:spAutoFit/>
          </a:bodyPr>
          <a:lstStyle/>
          <a:p>
            <a:pPr algn="ctr"/>
            <a:r>
              <a:rPr lang="en-US" dirty="0">
                <a:solidFill>
                  <a:schemeClr val="tx2"/>
                </a:solidFill>
              </a:rPr>
              <a:t>Making an inference when we know the data.</a:t>
            </a:r>
          </a:p>
        </p:txBody>
      </p:sp>
      <p:sp>
        <p:nvSpPr>
          <p:cNvPr id="19" name="TextBox 18">
            <a:extLst>
              <a:ext uri="{FF2B5EF4-FFF2-40B4-BE49-F238E27FC236}">
                <a16:creationId xmlns:a16="http://schemas.microsoft.com/office/drawing/2014/main" id="{CA105E60-495D-4540-BD0C-4B20252D3289}"/>
              </a:ext>
            </a:extLst>
          </p:cNvPr>
          <p:cNvSpPr txBox="1"/>
          <p:nvPr/>
        </p:nvSpPr>
        <p:spPr>
          <a:xfrm>
            <a:off x="545592" y="6309360"/>
            <a:ext cx="8791111" cy="276999"/>
          </a:xfrm>
          <a:prstGeom prst="rect">
            <a:avLst/>
          </a:prstGeom>
          <a:noFill/>
        </p:spPr>
        <p:txBody>
          <a:bodyPr wrap="square" rtlCol="0">
            <a:spAutoFit/>
          </a:bodyPr>
          <a:lstStyle/>
          <a:p>
            <a:r>
              <a:rPr lang="en-US" sz="1200" dirty="0"/>
              <a:t>Inspired by: </a:t>
            </a:r>
            <a:r>
              <a:rPr lang="en-US" sz="1200" dirty="0">
                <a:hlinkClick r:id="rId5"/>
              </a:rPr>
              <a:t>https://www.sumsar.net/files/academia/user_2015_tutorial_bayesian_data_analysis_short_version.pdf</a:t>
            </a:r>
            <a:r>
              <a:rPr lang="en-US" sz="1200" dirty="0"/>
              <a:t> </a:t>
            </a:r>
          </a:p>
        </p:txBody>
      </p:sp>
      <p:sp>
        <p:nvSpPr>
          <p:cNvPr id="20" name="Content Placeholder 2">
            <a:extLst>
              <a:ext uri="{FF2B5EF4-FFF2-40B4-BE49-F238E27FC236}">
                <a16:creationId xmlns:a16="http://schemas.microsoft.com/office/drawing/2014/main" id="{94F0429F-964F-4D70-9B7F-D530CF2CC64D}"/>
              </a:ext>
            </a:extLst>
          </p:cNvPr>
          <p:cNvSpPr txBox="1">
            <a:spLocks/>
          </p:cNvSpPr>
          <p:nvPr/>
        </p:nvSpPr>
        <p:spPr>
          <a:xfrm>
            <a:off x="905855" y="5414336"/>
            <a:ext cx="10669371" cy="865502"/>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In general, reigns superior over parametric approaches to statistics where the data may not conform to the necessary assumptions, or may need to be filtered or augmented for such reasons.</a:t>
            </a:r>
          </a:p>
        </p:txBody>
      </p:sp>
    </p:spTree>
    <p:extLst>
      <p:ext uri="{BB962C8B-B14F-4D97-AF65-F5344CB8AC3E}">
        <p14:creationId xmlns:p14="http://schemas.microsoft.com/office/powerpoint/2010/main" val="3399091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18C0-F509-47B2-9DB4-0654F34C384C}"/>
              </a:ext>
            </a:extLst>
          </p:cNvPr>
          <p:cNvSpPr>
            <a:spLocks noGrp="1"/>
          </p:cNvSpPr>
          <p:nvPr>
            <p:ph type="title"/>
          </p:nvPr>
        </p:nvSpPr>
        <p:spPr/>
        <p:txBody>
          <a:bodyPr>
            <a:noAutofit/>
          </a:bodyPr>
          <a:lstStyle/>
          <a:p>
            <a:r>
              <a:rPr lang="en-US" sz="2800" dirty="0"/>
              <a:t>Why use Bayesian Statistics? 2: </a:t>
            </a:r>
            <a:br>
              <a:rPr lang="en-US" sz="2800" dirty="0"/>
            </a:br>
            <a:r>
              <a:rPr lang="en-US" sz="2800" dirty="0"/>
              <a:t>They can squeeze out every last bit of information from that data</a:t>
            </a:r>
          </a:p>
        </p:txBody>
      </p:sp>
      <p:sp>
        <p:nvSpPr>
          <p:cNvPr id="3" name="Content Placeholder 2">
            <a:extLst>
              <a:ext uri="{FF2B5EF4-FFF2-40B4-BE49-F238E27FC236}">
                <a16:creationId xmlns:a16="http://schemas.microsoft.com/office/drawing/2014/main" id="{61BB2BC4-D477-40FC-ADC4-6560167EC548}"/>
              </a:ext>
            </a:extLst>
          </p:cNvPr>
          <p:cNvSpPr>
            <a:spLocks noGrp="1"/>
          </p:cNvSpPr>
          <p:nvPr>
            <p:ph idx="1"/>
          </p:nvPr>
        </p:nvSpPr>
        <p:spPr>
          <a:xfrm>
            <a:off x="913795" y="1732449"/>
            <a:ext cx="5481925" cy="4947751"/>
          </a:xfrm>
        </p:spPr>
        <p:txBody>
          <a:bodyPr>
            <a:normAutofit/>
          </a:bodyPr>
          <a:lstStyle/>
          <a:p>
            <a:r>
              <a:rPr lang="en-US" dirty="0"/>
              <a:t>Allows us to incorporate prior beliefs and build on existing knowledge using collected data.</a:t>
            </a:r>
          </a:p>
          <a:p>
            <a:r>
              <a:rPr lang="en-US" dirty="0"/>
              <a:t>When the signal from the dataset is properly translated, we can compare multiple </a:t>
            </a:r>
            <a:r>
              <a:rPr lang="en-US" u="sng" dirty="0"/>
              <a:t>non-null models</a:t>
            </a:r>
            <a:r>
              <a:rPr lang="en-US" dirty="0"/>
              <a:t>.</a:t>
            </a:r>
          </a:p>
          <a:p>
            <a:endParaRPr lang="en-US" dirty="0"/>
          </a:p>
          <a:p>
            <a:pPr marL="36900" indent="0">
              <a:buNone/>
            </a:pPr>
            <a:endParaRPr lang="en-US" dirty="0"/>
          </a:p>
          <a:p>
            <a:r>
              <a:rPr lang="en-US" dirty="0"/>
              <a:t>Remarks: Bayesian juices tend to be cleaner.</a:t>
            </a:r>
          </a:p>
          <a:p>
            <a:r>
              <a:rPr lang="en-US" dirty="0"/>
              <a:t>Conclusion: If the clippers are good enough, you hands are strong enough and the lemon is juicy enough, you will get a good inference.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513B0357-0920-47AA-A9EB-BA2E8DAA1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2231390"/>
            <a:ext cx="4730044" cy="2660650"/>
          </a:xfrm>
          <a:prstGeom prst="rect">
            <a:avLst/>
          </a:prstGeom>
        </p:spPr>
      </p:pic>
      <p:sp>
        <p:nvSpPr>
          <p:cNvPr id="10" name="Content Placeholder 2">
            <a:extLst>
              <a:ext uri="{FF2B5EF4-FFF2-40B4-BE49-F238E27FC236}">
                <a16:creationId xmlns:a16="http://schemas.microsoft.com/office/drawing/2014/main" id="{3A0542E6-2228-4CBC-B4D8-6D020B2C88E9}"/>
              </a:ext>
            </a:extLst>
          </p:cNvPr>
          <p:cNvSpPr txBox="1">
            <a:spLocks/>
          </p:cNvSpPr>
          <p:nvPr/>
        </p:nvSpPr>
        <p:spPr>
          <a:xfrm>
            <a:off x="7167275" y="4978400"/>
            <a:ext cx="3612485" cy="176276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1600" b="1" dirty="0"/>
              <a:t>The clippers: A Bayesian Protocol</a:t>
            </a:r>
          </a:p>
          <a:p>
            <a:pPr marL="36900" indent="0" algn="ctr">
              <a:buNone/>
            </a:pPr>
            <a:r>
              <a:rPr lang="en-US" sz="1600" b="1" dirty="0"/>
              <a:t>Hand strength: Your skill level</a:t>
            </a:r>
          </a:p>
          <a:p>
            <a:pPr marL="36900" indent="0" algn="ctr">
              <a:buNone/>
            </a:pPr>
            <a:r>
              <a:rPr lang="en-US" sz="1600" b="1" dirty="0"/>
              <a:t>The lemon: Your whole dataset</a:t>
            </a:r>
          </a:p>
          <a:p>
            <a:pPr marL="36900" indent="0" algn="ctr">
              <a:buNone/>
            </a:pPr>
            <a:r>
              <a:rPr lang="en-US" sz="1600" b="1" dirty="0"/>
              <a:t>The juice: The signal in your data</a:t>
            </a:r>
          </a:p>
        </p:txBody>
      </p:sp>
      <p:sp>
        <p:nvSpPr>
          <p:cNvPr id="11" name="Content Placeholder 2">
            <a:extLst>
              <a:ext uri="{FF2B5EF4-FFF2-40B4-BE49-F238E27FC236}">
                <a16:creationId xmlns:a16="http://schemas.microsoft.com/office/drawing/2014/main" id="{13FC89DC-CB99-43C1-9605-92F39A745558}"/>
              </a:ext>
            </a:extLst>
          </p:cNvPr>
          <p:cNvSpPr txBox="1">
            <a:spLocks/>
          </p:cNvSpPr>
          <p:nvPr/>
        </p:nvSpPr>
        <p:spPr>
          <a:xfrm>
            <a:off x="929801" y="4475480"/>
            <a:ext cx="4775039" cy="183645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p:spTree>
    <p:extLst>
      <p:ext uri="{BB962C8B-B14F-4D97-AF65-F5344CB8AC3E}">
        <p14:creationId xmlns:p14="http://schemas.microsoft.com/office/powerpoint/2010/main" val="1395458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62FEE-0F9B-4A26-9105-96B00A05FC6E}"/>
              </a:ext>
            </a:extLst>
          </p:cNvPr>
          <p:cNvSpPr>
            <a:spLocks noGrp="1"/>
          </p:cNvSpPr>
          <p:nvPr>
            <p:ph type="title"/>
          </p:nvPr>
        </p:nvSpPr>
        <p:spPr/>
        <p:txBody>
          <a:bodyPr/>
          <a:lstStyle/>
          <a:p>
            <a:r>
              <a:rPr lang="en-US" dirty="0"/>
              <a:t>Why is it not popular?</a:t>
            </a:r>
          </a:p>
        </p:txBody>
      </p:sp>
      <p:sp>
        <p:nvSpPr>
          <p:cNvPr id="3" name="Content Placeholder 2">
            <a:extLst>
              <a:ext uri="{FF2B5EF4-FFF2-40B4-BE49-F238E27FC236}">
                <a16:creationId xmlns:a16="http://schemas.microsoft.com/office/drawing/2014/main" id="{FD0B5DF5-249A-4BCE-BEDE-80624A1DB37D}"/>
              </a:ext>
            </a:extLst>
          </p:cNvPr>
          <p:cNvSpPr>
            <a:spLocks noGrp="1"/>
          </p:cNvSpPr>
          <p:nvPr>
            <p:ph idx="1"/>
          </p:nvPr>
        </p:nvSpPr>
        <p:spPr>
          <a:xfrm>
            <a:off x="913795" y="1732449"/>
            <a:ext cx="10353762" cy="4728086"/>
          </a:xfrm>
        </p:spPr>
        <p:txBody>
          <a:bodyPr/>
          <a:lstStyle/>
          <a:p>
            <a:r>
              <a:rPr lang="en-US" dirty="0"/>
              <a:t>Conditional probabilities and relative frequencies are not very naturally intuitive to humans.</a:t>
            </a:r>
          </a:p>
          <a:p>
            <a:r>
              <a:rPr lang="en-US" dirty="0"/>
              <a:t>Could be overkill (E.g. parametric assumptions are not severely violated and simpler models are yielding accurate results).</a:t>
            </a:r>
          </a:p>
          <a:p>
            <a:r>
              <a:rPr lang="en-US" dirty="0"/>
              <a:t>The subjectivity of priors can be both the biggest strength or weakness of your inferences.</a:t>
            </a:r>
          </a:p>
          <a:p>
            <a:r>
              <a:rPr lang="en-US" dirty="0"/>
              <a:t>Very often, people use it too show off. Like I am right now.</a:t>
            </a:r>
          </a:p>
          <a:p>
            <a:r>
              <a:rPr lang="en-US" dirty="0"/>
              <a:t>Can be computationally demanding.</a:t>
            </a:r>
          </a:p>
          <a:p>
            <a:endParaRPr lang="en-US" dirty="0"/>
          </a:p>
          <a:p>
            <a:r>
              <a:rPr lang="en-US" dirty="0"/>
              <a:t>Minor. Sometimes Bayesian models look like this:</a:t>
            </a:r>
          </a:p>
        </p:txBody>
      </p:sp>
      <p:pic>
        <p:nvPicPr>
          <p:cNvPr id="7" name="Picture 6">
            <a:extLst>
              <a:ext uri="{FF2B5EF4-FFF2-40B4-BE49-F238E27FC236}">
                <a16:creationId xmlns:a16="http://schemas.microsoft.com/office/drawing/2014/main" id="{50E7AC77-C05F-47AC-8A53-6E8F5F2C8DD2}"/>
              </a:ext>
            </a:extLst>
          </p:cNvPr>
          <p:cNvPicPr>
            <a:picLocks noChangeAspect="1"/>
          </p:cNvPicPr>
          <p:nvPr/>
        </p:nvPicPr>
        <p:blipFill>
          <a:blip r:embed="rId2"/>
          <a:stretch>
            <a:fillRect/>
          </a:stretch>
        </p:blipFill>
        <p:spPr>
          <a:xfrm>
            <a:off x="2684561" y="5512234"/>
            <a:ext cx="6378418" cy="693371"/>
          </a:xfrm>
          <a:prstGeom prst="rect">
            <a:avLst/>
          </a:prstGeom>
        </p:spPr>
      </p:pic>
      <p:sp>
        <p:nvSpPr>
          <p:cNvPr id="8" name="TextBox 7">
            <a:extLst>
              <a:ext uri="{FF2B5EF4-FFF2-40B4-BE49-F238E27FC236}">
                <a16:creationId xmlns:a16="http://schemas.microsoft.com/office/drawing/2014/main" id="{7EA77F43-0BD6-4B64-9C6F-7B71D6ECC76E}"/>
              </a:ext>
            </a:extLst>
          </p:cNvPr>
          <p:cNvSpPr txBox="1"/>
          <p:nvPr/>
        </p:nvSpPr>
        <p:spPr>
          <a:xfrm>
            <a:off x="545592" y="6309360"/>
            <a:ext cx="8791111" cy="276999"/>
          </a:xfrm>
          <a:prstGeom prst="rect">
            <a:avLst/>
          </a:prstGeom>
          <a:noFill/>
        </p:spPr>
        <p:txBody>
          <a:bodyPr wrap="square" rtlCol="0">
            <a:spAutoFit/>
          </a:bodyPr>
          <a:lstStyle/>
          <a:p>
            <a:r>
              <a:rPr lang="en-US" sz="1200" dirty="0"/>
              <a:t>Ref: </a:t>
            </a:r>
            <a:r>
              <a:rPr lang="en-US" sz="1200" b="1" i="0" u="none" strike="noStrike" dirty="0">
                <a:solidFill>
                  <a:srgbClr val="005274"/>
                </a:solidFill>
                <a:effectLst/>
                <a:latin typeface="Open Sans" panose="020B0606030504020204" pitchFamily="34" charset="0"/>
                <a:hlinkClick r:id="rId3"/>
              </a:rPr>
              <a:t>https://doi.org/10.1890/14-1413.1</a:t>
            </a:r>
            <a:r>
              <a:rPr lang="en-US" sz="1200" dirty="0"/>
              <a:t> </a:t>
            </a:r>
          </a:p>
        </p:txBody>
      </p:sp>
    </p:spTree>
    <p:extLst>
      <p:ext uri="{BB962C8B-B14F-4D97-AF65-F5344CB8AC3E}">
        <p14:creationId xmlns:p14="http://schemas.microsoft.com/office/powerpoint/2010/main" val="69347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6C85-F2D9-45A0-ACC1-148B8584E5C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8BFD4A5-2B6A-4448-8A5E-221D990D44B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1777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EC6D-3941-4FFF-982F-247CC9B45347}"/>
              </a:ext>
            </a:extLst>
          </p:cNvPr>
          <p:cNvSpPr>
            <a:spLocks noGrp="1"/>
          </p:cNvSpPr>
          <p:nvPr>
            <p:ph type="title"/>
          </p:nvPr>
        </p:nvSpPr>
        <p:spPr/>
        <p:txBody>
          <a:bodyPr/>
          <a:lstStyle/>
          <a:p>
            <a:r>
              <a:rPr lang="en-US" dirty="0"/>
              <a:t>Ancestral Reconstruction of Gene Order and Distance Estimation</a:t>
            </a:r>
          </a:p>
        </p:txBody>
      </p:sp>
      <p:sp>
        <p:nvSpPr>
          <p:cNvPr id="3" name="Text Placeholder 2">
            <a:extLst>
              <a:ext uri="{FF2B5EF4-FFF2-40B4-BE49-F238E27FC236}">
                <a16:creationId xmlns:a16="http://schemas.microsoft.com/office/drawing/2014/main" id="{B15B8307-2972-470F-BA82-8850FA4D9775}"/>
              </a:ext>
            </a:extLst>
          </p:cNvPr>
          <p:cNvSpPr>
            <a:spLocks noGrp="1"/>
          </p:cNvSpPr>
          <p:nvPr>
            <p:ph type="body" idx="1"/>
          </p:nvPr>
        </p:nvSpPr>
        <p:spPr/>
        <p:txBody>
          <a:bodyPr/>
          <a:lstStyle/>
          <a:p>
            <a:r>
              <a:rPr lang="en-US" dirty="0"/>
              <a:t>Boring Research</a:t>
            </a:r>
          </a:p>
        </p:txBody>
      </p:sp>
    </p:spTree>
    <p:extLst>
      <p:ext uri="{BB962C8B-B14F-4D97-AF65-F5344CB8AC3E}">
        <p14:creationId xmlns:p14="http://schemas.microsoft.com/office/powerpoint/2010/main" val="980622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5F7C-EA8C-45DC-9E72-9D8201F47B40}"/>
              </a:ext>
            </a:extLst>
          </p:cNvPr>
          <p:cNvSpPr>
            <a:spLocks noGrp="1"/>
          </p:cNvSpPr>
          <p:nvPr>
            <p:ph type="title"/>
          </p:nvPr>
        </p:nvSpPr>
        <p:spPr/>
        <p:txBody>
          <a:bodyPr/>
          <a:lstStyle/>
          <a:p>
            <a:r>
              <a:rPr lang="en-US" dirty="0"/>
              <a:t>Background: Two Objectives</a:t>
            </a:r>
          </a:p>
        </p:txBody>
      </p:sp>
      <p:sp>
        <p:nvSpPr>
          <p:cNvPr id="3" name="Content Placeholder 2">
            <a:extLst>
              <a:ext uri="{FF2B5EF4-FFF2-40B4-BE49-F238E27FC236}">
                <a16:creationId xmlns:a16="http://schemas.microsoft.com/office/drawing/2014/main" id="{2047BBE4-D4C0-499A-81F1-E8D0CCCEE2B1}"/>
              </a:ext>
            </a:extLst>
          </p:cNvPr>
          <p:cNvSpPr>
            <a:spLocks noGrp="1"/>
          </p:cNvSpPr>
          <p:nvPr>
            <p:ph idx="1"/>
          </p:nvPr>
        </p:nvSpPr>
        <p:spPr/>
        <p:txBody>
          <a:bodyPr/>
          <a:lstStyle/>
          <a:p>
            <a:pPr marL="514350" indent="-514350">
              <a:buFont typeface="+mj-lt"/>
              <a:buAutoNum type="arabicPeriod"/>
            </a:pPr>
            <a:r>
              <a:rPr lang="en-US" sz="2000" dirty="0"/>
              <a:t>Classify </a:t>
            </a:r>
            <a:r>
              <a:rPr lang="en-US" sz="2000" dirty="0" err="1"/>
              <a:t>paleologs</a:t>
            </a:r>
            <a:r>
              <a:rPr lang="en-US" sz="2000" dirty="0"/>
              <a:t>- genes that have persisted in the genome.</a:t>
            </a:r>
          </a:p>
          <a:p>
            <a:pPr marL="514350" indent="-514350">
              <a:buFont typeface="+mj-lt"/>
              <a:buAutoNum type="arabicPeriod"/>
            </a:pPr>
            <a:r>
              <a:rPr lang="en-US" sz="2000" dirty="0"/>
              <a:t>Model whole genome duplication and fractionation in plants.</a:t>
            </a:r>
          </a:p>
          <a:p>
            <a:endParaRPr lang="en-US" dirty="0"/>
          </a:p>
          <a:p>
            <a:endParaRPr lang="en-US" dirty="0"/>
          </a:p>
          <a:p>
            <a:endParaRPr lang="en-US" dirty="0"/>
          </a:p>
          <a:p>
            <a:r>
              <a:rPr lang="en-US" sz="2000" dirty="0"/>
              <a:t>Broad research question:</a:t>
            </a:r>
          </a:p>
          <a:p>
            <a:r>
              <a:rPr lang="en-US" dirty="0"/>
              <a:t>How does </a:t>
            </a:r>
            <a:r>
              <a:rPr lang="en-US" dirty="0" err="1"/>
              <a:t>paleopolyploidy</a:t>
            </a:r>
            <a:r>
              <a:rPr lang="en-US" dirty="0"/>
              <a:t> and subsequent fractionation contribute to the diversification, adaptation, speciation and domestication of land plants?</a:t>
            </a:r>
          </a:p>
          <a:p>
            <a:endParaRPr lang="en-US" dirty="0"/>
          </a:p>
        </p:txBody>
      </p:sp>
    </p:spTree>
    <p:extLst>
      <p:ext uri="{BB962C8B-B14F-4D97-AF65-F5344CB8AC3E}">
        <p14:creationId xmlns:p14="http://schemas.microsoft.com/office/powerpoint/2010/main" val="1533475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3206-797D-4332-AC50-88E37D18A281}"/>
              </a:ext>
            </a:extLst>
          </p:cNvPr>
          <p:cNvSpPr>
            <a:spLocks noGrp="1"/>
          </p:cNvSpPr>
          <p:nvPr>
            <p:ph type="title"/>
          </p:nvPr>
        </p:nvSpPr>
        <p:spPr/>
        <p:txBody>
          <a:bodyPr/>
          <a:lstStyle/>
          <a:p>
            <a:r>
              <a:rPr lang="en-US" dirty="0"/>
              <a:t>Background: Two Properties</a:t>
            </a:r>
          </a:p>
        </p:txBody>
      </p:sp>
      <p:sp>
        <p:nvSpPr>
          <p:cNvPr id="3" name="Content Placeholder 2">
            <a:extLst>
              <a:ext uri="{FF2B5EF4-FFF2-40B4-BE49-F238E27FC236}">
                <a16:creationId xmlns:a16="http://schemas.microsoft.com/office/drawing/2014/main" id="{CE8BEFE8-942D-4513-9723-A248AE022A1E}"/>
              </a:ext>
            </a:extLst>
          </p:cNvPr>
          <p:cNvSpPr>
            <a:spLocks noGrp="1"/>
          </p:cNvSpPr>
          <p:nvPr>
            <p:ph idx="1"/>
          </p:nvPr>
        </p:nvSpPr>
        <p:spPr>
          <a:xfrm>
            <a:off x="913795" y="1732449"/>
            <a:ext cx="5659725" cy="4058751"/>
          </a:xfrm>
        </p:spPr>
        <p:txBody>
          <a:bodyPr/>
          <a:lstStyle/>
          <a:p>
            <a:pPr marL="494100" indent="-457200">
              <a:buFont typeface="+mj-lt"/>
              <a:buAutoNum type="arabicPeriod"/>
            </a:pPr>
            <a:r>
              <a:rPr lang="en-US" dirty="0"/>
              <a:t>Ks value: measure of genetic drift at the DNA level that does not affect primary protein structure. </a:t>
            </a:r>
          </a:p>
          <a:p>
            <a:pPr marL="494100" indent="-457200">
              <a:buFont typeface="+mj-lt"/>
              <a:buAutoNum type="arabicPeriod"/>
            </a:pPr>
            <a:r>
              <a:rPr lang="en-US" dirty="0"/>
              <a:t>Collinearity: conservation of gene order across different species.</a:t>
            </a:r>
          </a:p>
          <a:p>
            <a:pPr marL="494100" indent="-457200">
              <a:buFont typeface="+mj-lt"/>
              <a:buAutoNum type="arabicPeriod"/>
            </a:pPr>
            <a:endParaRPr lang="en-US" dirty="0"/>
          </a:p>
          <a:p>
            <a:pPr marL="36900" indent="0">
              <a:buNone/>
            </a:pPr>
            <a:endParaRPr lang="en-US" dirty="0"/>
          </a:p>
          <a:p>
            <a:pPr marL="36900" indent="0">
              <a:buNone/>
            </a:pPr>
            <a:r>
              <a:rPr lang="en-US" dirty="0"/>
              <a:t>Collinearity between genomes of </a:t>
            </a:r>
            <a:r>
              <a:rPr lang="en-US" i="1" dirty="0"/>
              <a:t>Brassica </a:t>
            </a:r>
            <a:r>
              <a:rPr lang="en-US" i="1" dirty="0" err="1"/>
              <a:t>rapa</a:t>
            </a:r>
            <a:r>
              <a:rPr lang="en-US" i="1" dirty="0"/>
              <a:t> </a:t>
            </a:r>
            <a:r>
              <a:rPr lang="en-US" dirty="0"/>
              <a:t>and </a:t>
            </a:r>
            <a:r>
              <a:rPr lang="en-US" i="1" dirty="0"/>
              <a:t>Brassica oleracea :</a:t>
            </a:r>
          </a:p>
          <a:p>
            <a:pPr marL="36900" indent="0">
              <a:buNone/>
            </a:pPr>
            <a:endParaRPr lang="en-US" dirty="0"/>
          </a:p>
          <a:p>
            <a:endParaRPr lang="en-US" dirty="0"/>
          </a:p>
        </p:txBody>
      </p:sp>
      <p:sp>
        <p:nvSpPr>
          <p:cNvPr id="5" name="TextBox 4">
            <a:extLst>
              <a:ext uri="{FF2B5EF4-FFF2-40B4-BE49-F238E27FC236}">
                <a16:creationId xmlns:a16="http://schemas.microsoft.com/office/drawing/2014/main" id="{28625BB8-4E0E-4AA6-89A8-EE221DFF9EFD}"/>
              </a:ext>
            </a:extLst>
          </p:cNvPr>
          <p:cNvSpPr txBox="1"/>
          <p:nvPr/>
        </p:nvSpPr>
        <p:spPr>
          <a:xfrm>
            <a:off x="7833596" y="4617204"/>
            <a:ext cx="3530364" cy="646331"/>
          </a:xfrm>
          <a:prstGeom prst="rect">
            <a:avLst/>
          </a:prstGeom>
          <a:noFill/>
        </p:spPr>
        <p:txBody>
          <a:bodyPr wrap="square">
            <a:spAutoFit/>
          </a:bodyPr>
          <a:lstStyle/>
          <a:p>
            <a:r>
              <a:rPr lang="en-US" dirty="0">
                <a:solidFill>
                  <a:schemeClr val="tx2"/>
                </a:solidFill>
              </a:rPr>
              <a:t>Ks values are sometimes used as a proxy for evolutionary time</a:t>
            </a:r>
            <a:endParaRPr lang="en-US" i="1" dirty="0">
              <a:solidFill>
                <a:schemeClr val="tx2"/>
              </a:solidFill>
            </a:endParaRPr>
          </a:p>
        </p:txBody>
      </p:sp>
      <p:pic>
        <p:nvPicPr>
          <p:cNvPr id="7" name="Picture 6">
            <a:extLst>
              <a:ext uri="{FF2B5EF4-FFF2-40B4-BE49-F238E27FC236}">
                <a16:creationId xmlns:a16="http://schemas.microsoft.com/office/drawing/2014/main" id="{094D6897-870E-4A66-948C-9329D3E26B63}"/>
              </a:ext>
            </a:extLst>
          </p:cNvPr>
          <p:cNvPicPr>
            <a:picLocks noChangeAspect="1"/>
          </p:cNvPicPr>
          <p:nvPr/>
        </p:nvPicPr>
        <p:blipFill>
          <a:blip r:embed="rId2"/>
          <a:stretch>
            <a:fillRect/>
          </a:stretch>
        </p:blipFill>
        <p:spPr>
          <a:xfrm>
            <a:off x="7778931" y="1772920"/>
            <a:ext cx="3513861" cy="2733003"/>
          </a:xfrm>
          <a:prstGeom prst="rect">
            <a:avLst/>
          </a:prstGeom>
        </p:spPr>
      </p:pic>
      <p:pic>
        <p:nvPicPr>
          <p:cNvPr id="8" name="Picture 7">
            <a:extLst>
              <a:ext uri="{FF2B5EF4-FFF2-40B4-BE49-F238E27FC236}">
                <a16:creationId xmlns:a16="http://schemas.microsoft.com/office/drawing/2014/main" id="{780D6F95-5CFE-4CC3-9ABF-B81960AA8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 y="5389356"/>
            <a:ext cx="6507480" cy="908526"/>
          </a:xfrm>
          <a:prstGeom prst="rect">
            <a:avLst/>
          </a:prstGeom>
        </p:spPr>
      </p:pic>
    </p:spTree>
    <p:extLst>
      <p:ext uri="{BB962C8B-B14F-4D97-AF65-F5344CB8AC3E}">
        <p14:creationId xmlns:p14="http://schemas.microsoft.com/office/powerpoint/2010/main" val="2215089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7E966-C072-45E8-B02C-E1BB7DD40D97}"/>
              </a:ext>
            </a:extLst>
          </p:cNvPr>
          <p:cNvSpPr>
            <a:spLocks noGrp="1"/>
          </p:cNvSpPr>
          <p:nvPr>
            <p:ph type="title"/>
          </p:nvPr>
        </p:nvSpPr>
        <p:spPr/>
        <p:txBody>
          <a:bodyPr/>
          <a:lstStyle/>
          <a:p>
            <a:r>
              <a:rPr lang="en-US" dirty="0"/>
              <a:t>Synteny Analysis</a:t>
            </a:r>
          </a:p>
        </p:txBody>
      </p:sp>
      <p:sp>
        <p:nvSpPr>
          <p:cNvPr id="3" name="Content Placeholder 2">
            <a:extLst>
              <a:ext uri="{FF2B5EF4-FFF2-40B4-BE49-F238E27FC236}">
                <a16:creationId xmlns:a16="http://schemas.microsoft.com/office/drawing/2014/main" id="{ACEAAFD8-154E-4ADD-AE48-60D80CCE939B}"/>
              </a:ext>
            </a:extLst>
          </p:cNvPr>
          <p:cNvSpPr>
            <a:spLocks noGrp="1"/>
          </p:cNvSpPr>
          <p:nvPr>
            <p:ph idx="1"/>
          </p:nvPr>
        </p:nvSpPr>
        <p:spPr>
          <a:xfrm>
            <a:off x="913795" y="1732449"/>
            <a:ext cx="10353762" cy="1615271"/>
          </a:xfrm>
        </p:spPr>
        <p:txBody>
          <a:bodyPr/>
          <a:lstStyle/>
          <a:p>
            <a:r>
              <a:rPr lang="en-US" dirty="0"/>
              <a:t>We plotted lengths of collinear blocks against Ks.</a:t>
            </a:r>
          </a:p>
          <a:p>
            <a:r>
              <a:rPr lang="en-US" sz="2000" dirty="0"/>
              <a:t>The At-</a:t>
            </a:r>
            <a:r>
              <a:rPr lang="el-GR" sz="2000" dirty="0"/>
              <a:t>α</a:t>
            </a:r>
            <a:r>
              <a:rPr lang="en-US" sz="2000" dirty="0"/>
              <a:t> whole-genome duplication can be spotted.</a:t>
            </a:r>
          </a:p>
          <a:p>
            <a:r>
              <a:rPr lang="en-US" sz="2000" dirty="0"/>
              <a:t>Collinear blocks are found pretty much all over the genome.</a:t>
            </a:r>
          </a:p>
          <a:p>
            <a:endParaRPr lang="en-US" dirty="0"/>
          </a:p>
        </p:txBody>
      </p:sp>
      <p:pic>
        <p:nvPicPr>
          <p:cNvPr id="8" name="Picture 7">
            <a:extLst>
              <a:ext uri="{FF2B5EF4-FFF2-40B4-BE49-F238E27FC236}">
                <a16:creationId xmlns:a16="http://schemas.microsoft.com/office/drawing/2014/main" id="{63B1B09B-D0DB-434D-8C2B-A67C9AD02750}"/>
              </a:ext>
            </a:extLst>
          </p:cNvPr>
          <p:cNvPicPr>
            <a:picLocks noChangeAspect="1"/>
          </p:cNvPicPr>
          <p:nvPr/>
        </p:nvPicPr>
        <p:blipFill>
          <a:blip r:embed="rId2"/>
          <a:stretch>
            <a:fillRect/>
          </a:stretch>
        </p:blipFill>
        <p:spPr>
          <a:xfrm>
            <a:off x="575491" y="3743960"/>
            <a:ext cx="3422421" cy="2661883"/>
          </a:xfrm>
          <a:prstGeom prst="rect">
            <a:avLst/>
          </a:prstGeom>
        </p:spPr>
      </p:pic>
      <p:pic>
        <p:nvPicPr>
          <p:cNvPr id="10" name="Picture 9">
            <a:extLst>
              <a:ext uri="{FF2B5EF4-FFF2-40B4-BE49-F238E27FC236}">
                <a16:creationId xmlns:a16="http://schemas.microsoft.com/office/drawing/2014/main" id="{4A82BA3D-E7F8-4483-BD08-81DA8291F605}"/>
              </a:ext>
            </a:extLst>
          </p:cNvPr>
          <p:cNvPicPr>
            <a:picLocks noChangeAspect="1"/>
          </p:cNvPicPr>
          <p:nvPr/>
        </p:nvPicPr>
        <p:blipFill>
          <a:blip r:embed="rId3"/>
          <a:stretch>
            <a:fillRect/>
          </a:stretch>
        </p:blipFill>
        <p:spPr>
          <a:xfrm>
            <a:off x="4387668" y="3728720"/>
            <a:ext cx="3481204" cy="2707603"/>
          </a:xfrm>
          <a:prstGeom prst="rect">
            <a:avLst/>
          </a:prstGeom>
        </p:spPr>
      </p:pic>
      <p:pic>
        <p:nvPicPr>
          <p:cNvPr id="14" name="Picture 13">
            <a:extLst>
              <a:ext uri="{FF2B5EF4-FFF2-40B4-BE49-F238E27FC236}">
                <a16:creationId xmlns:a16="http://schemas.microsoft.com/office/drawing/2014/main" id="{5D44EE35-25EF-4C5F-9F15-1238FA6A74BD}"/>
              </a:ext>
            </a:extLst>
          </p:cNvPr>
          <p:cNvPicPr>
            <a:picLocks noChangeAspect="1"/>
          </p:cNvPicPr>
          <p:nvPr/>
        </p:nvPicPr>
        <p:blipFill>
          <a:blip r:embed="rId4"/>
          <a:stretch>
            <a:fillRect/>
          </a:stretch>
        </p:blipFill>
        <p:spPr>
          <a:xfrm>
            <a:off x="8260079" y="3737186"/>
            <a:ext cx="3489913" cy="2714377"/>
          </a:xfrm>
          <a:prstGeom prst="rect">
            <a:avLst/>
          </a:prstGeom>
        </p:spPr>
      </p:pic>
      <p:sp>
        <p:nvSpPr>
          <p:cNvPr id="15" name="TextBox 14">
            <a:extLst>
              <a:ext uri="{FF2B5EF4-FFF2-40B4-BE49-F238E27FC236}">
                <a16:creationId xmlns:a16="http://schemas.microsoft.com/office/drawing/2014/main" id="{99554D0B-805B-4F6F-950A-5B60E9795477}"/>
              </a:ext>
            </a:extLst>
          </p:cNvPr>
          <p:cNvSpPr txBox="1"/>
          <p:nvPr/>
        </p:nvSpPr>
        <p:spPr>
          <a:xfrm>
            <a:off x="1986543" y="4995417"/>
            <a:ext cx="1036320" cy="461665"/>
          </a:xfrm>
          <a:prstGeom prst="rect">
            <a:avLst/>
          </a:prstGeom>
          <a:noFill/>
        </p:spPr>
        <p:txBody>
          <a:bodyPr wrap="square">
            <a:spAutoFit/>
          </a:bodyPr>
          <a:lstStyle/>
          <a:p>
            <a:r>
              <a:rPr lang="en-US" sz="2400" dirty="0">
                <a:solidFill>
                  <a:schemeClr val="accent1"/>
                </a:solidFill>
              </a:rPr>
              <a:t>At-</a:t>
            </a:r>
            <a:r>
              <a:rPr lang="el-GR" sz="2400" dirty="0">
                <a:solidFill>
                  <a:schemeClr val="accent1"/>
                </a:solidFill>
              </a:rPr>
              <a:t>α</a:t>
            </a:r>
            <a:endParaRPr lang="en-US" sz="2400" dirty="0"/>
          </a:p>
        </p:txBody>
      </p:sp>
      <p:sp>
        <p:nvSpPr>
          <p:cNvPr id="16" name="Arrow: Down 15">
            <a:extLst>
              <a:ext uri="{FF2B5EF4-FFF2-40B4-BE49-F238E27FC236}">
                <a16:creationId xmlns:a16="http://schemas.microsoft.com/office/drawing/2014/main" id="{EC065236-9894-43D1-BD5B-22087825EF14}"/>
              </a:ext>
            </a:extLst>
          </p:cNvPr>
          <p:cNvSpPr/>
          <p:nvPr/>
        </p:nvSpPr>
        <p:spPr>
          <a:xfrm>
            <a:off x="2290902" y="5580192"/>
            <a:ext cx="89231" cy="160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CA366BA2-AF03-43F6-8869-CEE0325E2B5B}"/>
              </a:ext>
            </a:extLst>
          </p:cNvPr>
          <p:cNvSpPr/>
          <p:nvPr/>
        </p:nvSpPr>
        <p:spPr>
          <a:xfrm>
            <a:off x="5964474" y="5610672"/>
            <a:ext cx="89231" cy="160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0F22FCE-A3AF-43CD-840A-6BC2E2157FA0}"/>
              </a:ext>
            </a:extLst>
          </p:cNvPr>
          <p:cNvSpPr txBox="1"/>
          <p:nvPr/>
        </p:nvSpPr>
        <p:spPr>
          <a:xfrm>
            <a:off x="5651500" y="5025897"/>
            <a:ext cx="1036320" cy="461665"/>
          </a:xfrm>
          <a:prstGeom prst="rect">
            <a:avLst/>
          </a:prstGeom>
          <a:noFill/>
        </p:spPr>
        <p:txBody>
          <a:bodyPr wrap="square">
            <a:spAutoFit/>
          </a:bodyPr>
          <a:lstStyle/>
          <a:p>
            <a:r>
              <a:rPr lang="en-US" sz="2400" dirty="0">
                <a:solidFill>
                  <a:schemeClr val="accent1"/>
                </a:solidFill>
              </a:rPr>
              <a:t>At-</a:t>
            </a:r>
            <a:r>
              <a:rPr lang="el-GR" sz="2400" dirty="0">
                <a:solidFill>
                  <a:schemeClr val="accent1"/>
                </a:solidFill>
              </a:rPr>
              <a:t>α</a:t>
            </a:r>
            <a:endParaRPr lang="en-US" sz="2400" dirty="0"/>
          </a:p>
        </p:txBody>
      </p:sp>
    </p:spTree>
    <p:extLst>
      <p:ext uri="{BB962C8B-B14F-4D97-AF65-F5344CB8AC3E}">
        <p14:creationId xmlns:p14="http://schemas.microsoft.com/office/powerpoint/2010/main" val="144136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24BB-950D-4C8A-A73F-913A7D3C1097}"/>
              </a:ext>
            </a:extLst>
          </p:cNvPr>
          <p:cNvSpPr>
            <a:spLocks noGrp="1"/>
          </p:cNvSpPr>
          <p:nvPr>
            <p:ph type="title"/>
          </p:nvPr>
        </p:nvSpPr>
        <p:spPr/>
        <p:txBody>
          <a:bodyPr/>
          <a:lstStyle/>
          <a:p>
            <a:r>
              <a:rPr lang="en-US" dirty="0"/>
              <a:t>An Overused Introductory Example</a:t>
            </a:r>
          </a:p>
        </p:txBody>
      </p:sp>
      <p:sp>
        <p:nvSpPr>
          <p:cNvPr id="3" name="Content Placeholder 2">
            <a:extLst>
              <a:ext uri="{FF2B5EF4-FFF2-40B4-BE49-F238E27FC236}">
                <a16:creationId xmlns:a16="http://schemas.microsoft.com/office/drawing/2014/main" id="{0395CDE3-1F57-4BB9-82D0-E1A9CDCE015F}"/>
              </a:ext>
            </a:extLst>
          </p:cNvPr>
          <p:cNvSpPr>
            <a:spLocks noGrp="1"/>
          </p:cNvSpPr>
          <p:nvPr>
            <p:ph idx="1"/>
          </p:nvPr>
        </p:nvSpPr>
        <p:spPr/>
        <p:txBody>
          <a:bodyPr>
            <a:normAutofit/>
          </a:bodyPr>
          <a:lstStyle/>
          <a:p>
            <a:r>
              <a:rPr lang="en-US" dirty="0"/>
              <a:t>HIV tests in wonderland have 99% accuracy. 1 in 100 tests will be a false positive.</a:t>
            </a:r>
          </a:p>
          <a:p>
            <a:endParaRPr lang="en-US" dirty="0"/>
          </a:p>
          <a:p>
            <a:r>
              <a:rPr lang="en-US" dirty="0"/>
              <a:t>HIV is rare. 1 in 10,000 people in wonderland have HIV.</a:t>
            </a:r>
          </a:p>
          <a:p>
            <a:endParaRPr lang="en-US" dirty="0"/>
          </a:p>
          <a:p>
            <a:r>
              <a:rPr lang="en-US" dirty="0"/>
              <a:t>If wonderland had a population of 10,000 and we tested everybody:</a:t>
            </a:r>
          </a:p>
          <a:p>
            <a:r>
              <a:rPr lang="en-US" dirty="0"/>
              <a:t>We would get 10,000 * 0.01 = 100 positive results.</a:t>
            </a:r>
          </a:p>
          <a:p>
            <a:endParaRPr lang="en-US" dirty="0"/>
          </a:p>
          <a:p>
            <a:r>
              <a:rPr lang="en-US" dirty="0"/>
              <a:t>So, if a person tests positive, the probability that they have HIV, is close to 1 in 100. Or ~1%. Even though the HIV diagnostic test has 99% accuracy.</a:t>
            </a:r>
          </a:p>
        </p:txBody>
      </p:sp>
      <p:sp>
        <p:nvSpPr>
          <p:cNvPr id="4" name="Subtitle 4">
            <a:extLst>
              <a:ext uri="{FF2B5EF4-FFF2-40B4-BE49-F238E27FC236}">
                <a16:creationId xmlns:a16="http://schemas.microsoft.com/office/drawing/2014/main" id="{358DB3AB-F1E7-4112-97B3-F5DF40B296D7}"/>
              </a:ext>
            </a:extLst>
          </p:cNvPr>
          <p:cNvSpPr txBox="1">
            <a:spLocks/>
          </p:cNvSpPr>
          <p:nvPr/>
        </p:nvSpPr>
        <p:spPr>
          <a:xfrm>
            <a:off x="879782" y="5861672"/>
            <a:ext cx="9440034" cy="8250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Concluding remarks: this example has practical real world implications, albeit less extreme.</a:t>
            </a:r>
          </a:p>
        </p:txBody>
      </p:sp>
    </p:spTree>
    <p:extLst>
      <p:ext uri="{BB962C8B-B14F-4D97-AF65-F5344CB8AC3E}">
        <p14:creationId xmlns:p14="http://schemas.microsoft.com/office/powerpoint/2010/main" val="1582849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B406C-CFA9-4CFE-8953-DB26328B8EA1}"/>
              </a:ext>
            </a:extLst>
          </p:cNvPr>
          <p:cNvSpPr>
            <a:spLocks noGrp="1"/>
          </p:cNvSpPr>
          <p:nvPr>
            <p:ph type="title"/>
          </p:nvPr>
        </p:nvSpPr>
        <p:spPr/>
        <p:txBody>
          <a:bodyPr/>
          <a:lstStyle/>
          <a:p>
            <a:r>
              <a:rPr lang="en-US" dirty="0"/>
              <a:t>Reconstructing Gene Order: Theory</a:t>
            </a:r>
          </a:p>
        </p:txBody>
      </p:sp>
      <p:sp>
        <p:nvSpPr>
          <p:cNvPr id="5" name="Oval 4">
            <a:extLst>
              <a:ext uri="{FF2B5EF4-FFF2-40B4-BE49-F238E27FC236}">
                <a16:creationId xmlns:a16="http://schemas.microsoft.com/office/drawing/2014/main" id="{FC235E41-1C10-455E-B99B-A22E93EA98DA}"/>
              </a:ext>
            </a:extLst>
          </p:cNvPr>
          <p:cNvSpPr/>
          <p:nvPr/>
        </p:nvSpPr>
        <p:spPr>
          <a:xfrm>
            <a:off x="1010856" y="5597662"/>
            <a:ext cx="262359" cy="262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9E2A25C6-BA88-45E6-8F9B-3083C054EA33}"/>
              </a:ext>
            </a:extLst>
          </p:cNvPr>
          <p:cNvSpPr/>
          <p:nvPr/>
        </p:nvSpPr>
        <p:spPr>
          <a:xfrm>
            <a:off x="1578015" y="5597661"/>
            <a:ext cx="262359" cy="262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425FC76B-C468-40B3-9D9A-839580E2BCD0}"/>
              </a:ext>
            </a:extLst>
          </p:cNvPr>
          <p:cNvSpPr/>
          <p:nvPr/>
        </p:nvSpPr>
        <p:spPr>
          <a:xfrm>
            <a:off x="2145174" y="5597662"/>
            <a:ext cx="262359" cy="262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Oval 7">
            <a:extLst>
              <a:ext uri="{FF2B5EF4-FFF2-40B4-BE49-F238E27FC236}">
                <a16:creationId xmlns:a16="http://schemas.microsoft.com/office/drawing/2014/main" id="{7838D200-ACA8-4532-B7D1-1ACAFC911E53}"/>
              </a:ext>
            </a:extLst>
          </p:cNvPr>
          <p:cNvSpPr/>
          <p:nvPr/>
        </p:nvSpPr>
        <p:spPr>
          <a:xfrm>
            <a:off x="2712333" y="5597661"/>
            <a:ext cx="262359" cy="262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47D95F1D-02F6-40D5-8D84-A4B74847DF3D}"/>
              </a:ext>
            </a:extLst>
          </p:cNvPr>
          <p:cNvSpPr/>
          <p:nvPr/>
        </p:nvSpPr>
        <p:spPr>
          <a:xfrm>
            <a:off x="3279492" y="5597661"/>
            <a:ext cx="262359" cy="262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7B782559-AEDC-408A-AD1E-C3369FE10279}"/>
              </a:ext>
            </a:extLst>
          </p:cNvPr>
          <p:cNvSpPr/>
          <p:nvPr/>
        </p:nvSpPr>
        <p:spPr>
          <a:xfrm>
            <a:off x="3846651" y="5597660"/>
            <a:ext cx="262359" cy="262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1" name="Oval 10">
            <a:extLst>
              <a:ext uri="{FF2B5EF4-FFF2-40B4-BE49-F238E27FC236}">
                <a16:creationId xmlns:a16="http://schemas.microsoft.com/office/drawing/2014/main" id="{4651D01A-8BE5-47F3-8977-F583707072A2}"/>
              </a:ext>
            </a:extLst>
          </p:cNvPr>
          <p:cNvSpPr/>
          <p:nvPr/>
        </p:nvSpPr>
        <p:spPr>
          <a:xfrm>
            <a:off x="4413810" y="5597661"/>
            <a:ext cx="262359" cy="262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Oval 11">
            <a:extLst>
              <a:ext uri="{FF2B5EF4-FFF2-40B4-BE49-F238E27FC236}">
                <a16:creationId xmlns:a16="http://schemas.microsoft.com/office/drawing/2014/main" id="{E1974B8E-0CB7-425F-B505-98BFC36166AF}"/>
              </a:ext>
            </a:extLst>
          </p:cNvPr>
          <p:cNvSpPr/>
          <p:nvPr/>
        </p:nvSpPr>
        <p:spPr>
          <a:xfrm>
            <a:off x="4980969" y="5597660"/>
            <a:ext cx="262359" cy="262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3" name="Straight Connector 12">
            <a:extLst>
              <a:ext uri="{FF2B5EF4-FFF2-40B4-BE49-F238E27FC236}">
                <a16:creationId xmlns:a16="http://schemas.microsoft.com/office/drawing/2014/main" id="{5C76A3FC-0E9A-441B-9E9F-4F2856C50E18}"/>
              </a:ext>
            </a:extLst>
          </p:cNvPr>
          <p:cNvCxnSpPr/>
          <p:nvPr/>
        </p:nvCxnSpPr>
        <p:spPr>
          <a:xfrm flipV="1">
            <a:off x="1142035" y="4891606"/>
            <a:ext cx="0" cy="57101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CF1315-DB93-4646-8033-BAAE2E2609F4}"/>
              </a:ext>
            </a:extLst>
          </p:cNvPr>
          <p:cNvCxnSpPr/>
          <p:nvPr/>
        </p:nvCxnSpPr>
        <p:spPr>
          <a:xfrm flipV="1">
            <a:off x="1709194" y="4891606"/>
            <a:ext cx="0" cy="57101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DE87787-44EF-4B83-8EA3-0B6A01ABF2C8}"/>
              </a:ext>
            </a:extLst>
          </p:cNvPr>
          <p:cNvCxnSpPr>
            <a:cxnSpLocks/>
          </p:cNvCxnSpPr>
          <p:nvPr/>
        </p:nvCxnSpPr>
        <p:spPr>
          <a:xfrm flipV="1">
            <a:off x="3412601" y="3438144"/>
            <a:ext cx="0" cy="20244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77C9791-1A75-4A4E-9010-EEEA20C6DDA7}"/>
              </a:ext>
            </a:extLst>
          </p:cNvPr>
          <p:cNvCxnSpPr/>
          <p:nvPr/>
        </p:nvCxnSpPr>
        <p:spPr>
          <a:xfrm flipV="1">
            <a:off x="3979760" y="4891606"/>
            <a:ext cx="0" cy="57101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4031FD-0863-4439-8FAA-56DF010A6028}"/>
              </a:ext>
            </a:extLst>
          </p:cNvPr>
          <p:cNvCxnSpPr/>
          <p:nvPr/>
        </p:nvCxnSpPr>
        <p:spPr>
          <a:xfrm flipV="1">
            <a:off x="4544989" y="4891606"/>
            <a:ext cx="0" cy="57101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B63D0B-8083-4F00-B756-0A0291555501}"/>
              </a:ext>
            </a:extLst>
          </p:cNvPr>
          <p:cNvCxnSpPr>
            <a:cxnSpLocks/>
          </p:cNvCxnSpPr>
          <p:nvPr/>
        </p:nvCxnSpPr>
        <p:spPr>
          <a:xfrm flipV="1">
            <a:off x="5112148" y="2339340"/>
            <a:ext cx="0" cy="312328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CFA7C4-D688-4048-B67A-187008A40028}"/>
              </a:ext>
            </a:extLst>
          </p:cNvPr>
          <p:cNvCxnSpPr>
            <a:cxnSpLocks/>
          </p:cNvCxnSpPr>
          <p:nvPr/>
        </p:nvCxnSpPr>
        <p:spPr>
          <a:xfrm>
            <a:off x="1158240" y="4891606"/>
            <a:ext cx="539496"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255F3AD-75D1-4A17-83F3-688FD2C77C7D}"/>
              </a:ext>
            </a:extLst>
          </p:cNvPr>
          <p:cNvGrpSpPr/>
          <p:nvPr/>
        </p:nvGrpSpPr>
        <p:grpSpPr>
          <a:xfrm>
            <a:off x="2274423" y="4891606"/>
            <a:ext cx="567159" cy="571018"/>
            <a:chOff x="2274423" y="4842076"/>
            <a:chExt cx="567159" cy="571018"/>
          </a:xfrm>
        </p:grpSpPr>
        <p:cxnSp>
          <p:nvCxnSpPr>
            <p:cNvPr id="21" name="Straight Connector 20">
              <a:extLst>
                <a:ext uri="{FF2B5EF4-FFF2-40B4-BE49-F238E27FC236}">
                  <a16:creationId xmlns:a16="http://schemas.microsoft.com/office/drawing/2014/main" id="{AD7E8274-6204-4F62-A1DA-D48E7EC7F4A2}"/>
                </a:ext>
              </a:extLst>
            </p:cNvPr>
            <p:cNvCxnSpPr/>
            <p:nvPr/>
          </p:nvCxnSpPr>
          <p:spPr>
            <a:xfrm flipV="1">
              <a:off x="2274423" y="4842076"/>
              <a:ext cx="0" cy="57101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FB0D4D-A352-4878-B3AA-131F55ADCBB1}"/>
                </a:ext>
              </a:extLst>
            </p:cNvPr>
            <p:cNvCxnSpPr/>
            <p:nvPr/>
          </p:nvCxnSpPr>
          <p:spPr>
            <a:xfrm flipV="1">
              <a:off x="2841582" y="4842076"/>
              <a:ext cx="0" cy="57101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3B6606-81AD-40D3-8EF4-36224AD6EAB5}"/>
                </a:ext>
              </a:extLst>
            </p:cNvPr>
            <p:cNvCxnSpPr>
              <a:cxnSpLocks/>
            </p:cNvCxnSpPr>
            <p:nvPr/>
          </p:nvCxnSpPr>
          <p:spPr>
            <a:xfrm>
              <a:off x="2289048" y="4842076"/>
              <a:ext cx="539496"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8450805F-A022-4F89-B5DD-EB927145CD9C}"/>
              </a:ext>
            </a:extLst>
          </p:cNvPr>
          <p:cNvCxnSpPr>
            <a:cxnSpLocks/>
          </p:cNvCxnSpPr>
          <p:nvPr/>
        </p:nvCxnSpPr>
        <p:spPr>
          <a:xfrm flipV="1">
            <a:off x="1479426" y="4093851"/>
            <a:ext cx="0" cy="51243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45A8C89-0E4F-48A1-BE84-371AA8314DE8}"/>
              </a:ext>
            </a:extLst>
          </p:cNvPr>
          <p:cNvCxnSpPr>
            <a:cxnSpLocks/>
          </p:cNvCxnSpPr>
          <p:nvPr/>
        </p:nvCxnSpPr>
        <p:spPr>
          <a:xfrm flipV="1">
            <a:off x="2551045" y="4093851"/>
            <a:ext cx="0" cy="51243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5CFC7E6-47E5-4B14-89DD-AB1E4F39D55D}"/>
              </a:ext>
            </a:extLst>
          </p:cNvPr>
          <p:cNvCxnSpPr>
            <a:cxnSpLocks/>
          </p:cNvCxnSpPr>
          <p:nvPr/>
        </p:nvCxnSpPr>
        <p:spPr>
          <a:xfrm>
            <a:off x="1478280" y="4093851"/>
            <a:ext cx="106984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F46460-7A04-4AC8-BD61-F5EA6F328756}"/>
              </a:ext>
            </a:extLst>
          </p:cNvPr>
          <p:cNvCxnSpPr>
            <a:cxnSpLocks/>
          </p:cNvCxnSpPr>
          <p:nvPr/>
        </p:nvCxnSpPr>
        <p:spPr>
          <a:xfrm flipV="1">
            <a:off x="2025230" y="3434739"/>
            <a:ext cx="0" cy="34859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C0546A-1ACE-48D4-8DA2-AF17A07A3EAB}"/>
              </a:ext>
            </a:extLst>
          </p:cNvPr>
          <p:cNvCxnSpPr>
            <a:cxnSpLocks/>
          </p:cNvCxnSpPr>
          <p:nvPr/>
        </p:nvCxnSpPr>
        <p:spPr>
          <a:xfrm>
            <a:off x="3995928" y="4891606"/>
            <a:ext cx="5516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C45677C-8CC8-4CD9-97FA-8ED70BABD115}"/>
              </a:ext>
            </a:extLst>
          </p:cNvPr>
          <p:cNvCxnSpPr>
            <a:cxnSpLocks/>
          </p:cNvCxnSpPr>
          <p:nvPr/>
        </p:nvCxnSpPr>
        <p:spPr>
          <a:xfrm>
            <a:off x="2051304" y="3434739"/>
            <a:ext cx="1347216"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F920767-DF2B-4F04-A284-18405E5D18E0}"/>
              </a:ext>
            </a:extLst>
          </p:cNvPr>
          <p:cNvCxnSpPr>
            <a:cxnSpLocks/>
          </p:cNvCxnSpPr>
          <p:nvPr/>
        </p:nvCxnSpPr>
        <p:spPr>
          <a:xfrm flipV="1">
            <a:off x="4258131" y="2883408"/>
            <a:ext cx="0" cy="17228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9855C36-5EC6-4889-BC4D-551E65948EB6}"/>
              </a:ext>
            </a:extLst>
          </p:cNvPr>
          <p:cNvCxnSpPr>
            <a:cxnSpLocks/>
          </p:cNvCxnSpPr>
          <p:nvPr/>
        </p:nvCxnSpPr>
        <p:spPr>
          <a:xfrm flipV="1">
            <a:off x="2732054" y="2877312"/>
            <a:ext cx="0" cy="25450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53734C9-5357-4F47-BDAC-FB4D4F57B703}"/>
              </a:ext>
            </a:extLst>
          </p:cNvPr>
          <p:cNvCxnSpPr>
            <a:cxnSpLocks/>
          </p:cNvCxnSpPr>
          <p:nvPr/>
        </p:nvCxnSpPr>
        <p:spPr>
          <a:xfrm>
            <a:off x="2758440" y="2876574"/>
            <a:ext cx="148132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6C8C546-552A-448F-8B4A-791139988C44}"/>
              </a:ext>
            </a:extLst>
          </p:cNvPr>
          <p:cNvCxnSpPr>
            <a:cxnSpLocks/>
          </p:cNvCxnSpPr>
          <p:nvPr/>
        </p:nvCxnSpPr>
        <p:spPr>
          <a:xfrm flipV="1">
            <a:off x="3541851" y="2356104"/>
            <a:ext cx="0" cy="25374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052195F-157D-40DD-AB45-145665537A9B}"/>
              </a:ext>
            </a:extLst>
          </p:cNvPr>
          <p:cNvCxnSpPr>
            <a:cxnSpLocks/>
          </p:cNvCxnSpPr>
          <p:nvPr/>
        </p:nvCxnSpPr>
        <p:spPr>
          <a:xfrm>
            <a:off x="3544824" y="2330450"/>
            <a:ext cx="155448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DF9DB33-35E6-4CE8-B1CE-F1612954383C}"/>
              </a:ext>
            </a:extLst>
          </p:cNvPr>
          <p:cNvSpPr/>
          <p:nvPr/>
        </p:nvSpPr>
        <p:spPr>
          <a:xfrm>
            <a:off x="1388494" y="4650396"/>
            <a:ext cx="181863" cy="1818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70F9016-ED35-4583-833C-BE03C4F47083}"/>
              </a:ext>
            </a:extLst>
          </p:cNvPr>
          <p:cNvSpPr/>
          <p:nvPr/>
        </p:nvSpPr>
        <p:spPr>
          <a:xfrm>
            <a:off x="2463395" y="4653771"/>
            <a:ext cx="181863" cy="1818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ACF8FB0-B48B-4CC9-8E3A-930B24755BA8}"/>
              </a:ext>
            </a:extLst>
          </p:cNvPr>
          <p:cNvSpPr/>
          <p:nvPr/>
        </p:nvSpPr>
        <p:spPr>
          <a:xfrm>
            <a:off x="4170613" y="4650108"/>
            <a:ext cx="181863" cy="1818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5CB27B5-1CB7-4BFB-80E8-19113A0959C1}"/>
              </a:ext>
            </a:extLst>
          </p:cNvPr>
          <p:cNvSpPr/>
          <p:nvPr/>
        </p:nvSpPr>
        <p:spPr>
          <a:xfrm>
            <a:off x="1934298" y="3840091"/>
            <a:ext cx="181863" cy="1818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295B80A-CE16-4FB0-9BDD-F16B38CEACF7}"/>
              </a:ext>
            </a:extLst>
          </p:cNvPr>
          <p:cNvSpPr/>
          <p:nvPr/>
        </p:nvSpPr>
        <p:spPr>
          <a:xfrm>
            <a:off x="2645258" y="3174722"/>
            <a:ext cx="181863" cy="1818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5075561-1CEC-4D2D-9DCB-F861A97CDC80}"/>
              </a:ext>
            </a:extLst>
          </p:cNvPr>
          <p:cNvSpPr/>
          <p:nvPr/>
        </p:nvSpPr>
        <p:spPr>
          <a:xfrm>
            <a:off x="3450919" y="2635288"/>
            <a:ext cx="181863" cy="1818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103504C-2AD9-4F1D-A8EB-4C99825582D7}"/>
              </a:ext>
            </a:extLst>
          </p:cNvPr>
          <p:cNvCxnSpPr>
            <a:cxnSpLocks/>
          </p:cNvCxnSpPr>
          <p:nvPr/>
        </p:nvCxnSpPr>
        <p:spPr>
          <a:xfrm flipV="1">
            <a:off x="4332852" y="2032152"/>
            <a:ext cx="0" cy="27340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303E70B-7843-41D5-B38C-508FDC2D44C6}"/>
              </a:ext>
            </a:extLst>
          </p:cNvPr>
          <p:cNvSpPr/>
          <p:nvPr/>
        </p:nvSpPr>
        <p:spPr>
          <a:xfrm>
            <a:off x="4201672" y="1675056"/>
            <a:ext cx="262359" cy="2623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ED6493B-F9C4-4ED6-9B5E-B94BCADA09A2}"/>
                  </a:ext>
                </a:extLst>
              </p:cNvPr>
              <p:cNvSpPr txBox="1"/>
              <p:nvPr/>
            </p:nvSpPr>
            <p:spPr>
              <a:xfrm>
                <a:off x="6059146" y="2087400"/>
                <a:ext cx="5455920" cy="923330"/>
              </a:xfrm>
              <a:prstGeom prst="rect">
                <a:avLst/>
              </a:prstGeom>
              <a:noFill/>
            </p:spPr>
            <p:txBody>
              <a:bodyPr wrap="square" rtlCol="0">
                <a:spAutoFit/>
              </a:bodyPr>
              <a:lstStyle/>
              <a:p>
                <a:pPr algn="ctr"/>
                <a:r>
                  <a:rPr lang="en-US" dirty="0">
                    <a:solidFill>
                      <a:schemeClr val="tx2"/>
                    </a:solidFill>
                  </a:rPr>
                  <a:t>If there are </a:t>
                </a:r>
                <a:r>
                  <a:rPr lang="en-US" i="1" dirty="0">
                    <a:solidFill>
                      <a:schemeClr val="tx2"/>
                    </a:solidFill>
                  </a:rPr>
                  <a:t>n</a:t>
                </a:r>
                <a:r>
                  <a:rPr lang="en-US" dirty="0">
                    <a:solidFill>
                      <a:schemeClr val="tx2"/>
                    </a:solidFill>
                  </a:rPr>
                  <a:t> genomes in the present that share a common ancestor, they came from </a:t>
                </a:r>
                <a14:m>
                  <m:oMath xmlns:m="http://schemas.openxmlformats.org/officeDocument/2006/math">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𝑛</m:t>
                    </m:r>
                    <m:r>
                      <a:rPr lang="en-US" b="0" i="1" smtClean="0">
                        <a:solidFill>
                          <a:schemeClr val="tx2"/>
                        </a:solidFill>
                        <a:latin typeface="Cambria Math" panose="02040503050406030204" pitchFamily="18" charset="0"/>
                      </a:rPr>
                      <m:t>−1) </m:t>
                    </m:r>
                  </m:oMath>
                </a14:m>
                <a:r>
                  <a:rPr lang="en-US" dirty="0">
                    <a:solidFill>
                      <a:schemeClr val="tx2"/>
                    </a:solidFill>
                  </a:rPr>
                  <a:t>discrete separation events.</a:t>
                </a:r>
              </a:p>
            </p:txBody>
          </p:sp>
        </mc:Choice>
        <mc:Fallback>
          <p:sp>
            <p:nvSpPr>
              <p:cNvPr id="43" name="TextBox 42">
                <a:extLst>
                  <a:ext uri="{FF2B5EF4-FFF2-40B4-BE49-F238E27FC236}">
                    <a16:creationId xmlns:a16="http://schemas.microsoft.com/office/drawing/2014/main" id="{9ED6493B-F9C4-4ED6-9B5E-B94BCADA09A2}"/>
                  </a:ext>
                </a:extLst>
              </p:cNvPr>
              <p:cNvSpPr txBox="1">
                <a:spLocks noRot="1" noChangeAspect="1" noMove="1" noResize="1" noEditPoints="1" noAdjustHandles="1" noChangeArrowheads="1" noChangeShapeType="1" noTextEdit="1"/>
              </p:cNvSpPr>
              <p:nvPr/>
            </p:nvSpPr>
            <p:spPr>
              <a:xfrm>
                <a:off x="6059146" y="2087400"/>
                <a:ext cx="5455920" cy="923330"/>
              </a:xfrm>
              <a:prstGeom prst="rect">
                <a:avLst/>
              </a:prstGeom>
              <a:blipFill>
                <a:blip r:embed="rId2"/>
                <a:stretch>
                  <a:fillRect t="-3947" b="-921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11A318B9-BE87-4A73-87C5-088600B9800A}"/>
              </a:ext>
            </a:extLst>
          </p:cNvPr>
          <p:cNvSpPr txBox="1"/>
          <p:nvPr/>
        </p:nvSpPr>
        <p:spPr>
          <a:xfrm>
            <a:off x="5737498" y="3186634"/>
            <a:ext cx="6237332" cy="369332"/>
          </a:xfrm>
          <a:prstGeom prst="rect">
            <a:avLst/>
          </a:prstGeom>
          <a:noFill/>
        </p:spPr>
        <p:txBody>
          <a:bodyPr wrap="square" rtlCol="0">
            <a:spAutoFit/>
          </a:bodyPr>
          <a:lstStyle/>
          <a:p>
            <a:pPr algn="ctr"/>
            <a:r>
              <a:rPr lang="en-US" dirty="0">
                <a:solidFill>
                  <a:schemeClr val="tx2"/>
                </a:solidFill>
              </a:rPr>
              <a:t>Phylogenetic trees are usually based on sequence alignments.</a:t>
            </a:r>
          </a:p>
        </p:txBody>
      </p:sp>
      <p:sp>
        <p:nvSpPr>
          <p:cNvPr id="45" name="TextBox 44">
            <a:extLst>
              <a:ext uri="{FF2B5EF4-FFF2-40B4-BE49-F238E27FC236}">
                <a16:creationId xmlns:a16="http://schemas.microsoft.com/office/drawing/2014/main" id="{9C177429-3F5E-4F6E-8881-FFAB4215AA23}"/>
              </a:ext>
            </a:extLst>
          </p:cNvPr>
          <p:cNvSpPr txBox="1"/>
          <p:nvPr/>
        </p:nvSpPr>
        <p:spPr>
          <a:xfrm>
            <a:off x="4068883" y="2374269"/>
            <a:ext cx="623490" cy="261610"/>
          </a:xfrm>
          <a:prstGeom prst="rect">
            <a:avLst/>
          </a:prstGeom>
          <a:noFill/>
        </p:spPr>
        <p:txBody>
          <a:bodyPr wrap="square" rtlCol="0">
            <a:spAutoFit/>
          </a:bodyPr>
          <a:lstStyle/>
          <a:p>
            <a:r>
              <a:rPr lang="en-US" sz="1100" b="1" dirty="0"/>
              <a:t>Node 1</a:t>
            </a:r>
          </a:p>
        </p:txBody>
      </p:sp>
      <p:sp>
        <p:nvSpPr>
          <p:cNvPr id="46" name="TextBox 45">
            <a:extLst>
              <a:ext uri="{FF2B5EF4-FFF2-40B4-BE49-F238E27FC236}">
                <a16:creationId xmlns:a16="http://schemas.microsoft.com/office/drawing/2014/main" id="{365B337E-FF80-4421-9D30-9A78BE1767CE}"/>
              </a:ext>
            </a:extLst>
          </p:cNvPr>
          <p:cNvSpPr txBox="1"/>
          <p:nvPr/>
        </p:nvSpPr>
        <p:spPr>
          <a:xfrm>
            <a:off x="3264938" y="2888615"/>
            <a:ext cx="623490" cy="261610"/>
          </a:xfrm>
          <a:prstGeom prst="rect">
            <a:avLst/>
          </a:prstGeom>
          <a:noFill/>
        </p:spPr>
        <p:txBody>
          <a:bodyPr wrap="square" rtlCol="0">
            <a:spAutoFit/>
          </a:bodyPr>
          <a:lstStyle/>
          <a:p>
            <a:r>
              <a:rPr lang="en-US" sz="1100" b="1" dirty="0"/>
              <a:t>Node 2</a:t>
            </a:r>
          </a:p>
        </p:txBody>
      </p:sp>
      <p:sp>
        <p:nvSpPr>
          <p:cNvPr id="47" name="TextBox 46">
            <a:extLst>
              <a:ext uri="{FF2B5EF4-FFF2-40B4-BE49-F238E27FC236}">
                <a16:creationId xmlns:a16="http://schemas.microsoft.com/office/drawing/2014/main" id="{A1893FD1-939F-462E-A8BF-2C339EB70E61}"/>
              </a:ext>
            </a:extLst>
          </p:cNvPr>
          <p:cNvSpPr txBox="1"/>
          <p:nvPr/>
        </p:nvSpPr>
        <p:spPr>
          <a:xfrm>
            <a:off x="2416483" y="3481999"/>
            <a:ext cx="623490" cy="261610"/>
          </a:xfrm>
          <a:prstGeom prst="rect">
            <a:avLst/>
          </a:prstGeom>
          <a:noFill/>
        </p:spPr>
        <p:txBody>
          <a:bodyPr wrap="square" rtlCol="0">
            <a:spAutoFit/>
          </a:bodyPr>
          <a:lstStyle/>
          <a:p>
            <a:r>
              <a:rPr lang="en-US" sz="1100" b="1" dirty="0"/>
              <a:t>Node 3</a:t>
            </a:r>
          </a:p>
        </p:txBody>
      </p:sp>
      <p:sp>
        <p:nvSpPr>
          <p:cNvPr id="48" name="TextBox 47">
            <a:extLst>
              <a:ext uri="{FF2B5EF4-FFF2-40B4-BE49-F238E27FC236}">
                <a16:creationId xmlns:a16="http://schemas.microsoft.com/office/drawing/2014/main" id="{CC23A7F5-D9EA-4D84-81C7-7CEB3CFEC948}"/>
              </a:ext>
            </a:extLst>
          </p:cNvPr>
          <p:cNvSpPr txBox="1"/>
          <p:nvPr/>
        </p:nvSpPr>
        <p:spPr>
          <a:xfrm>
            <a:off x="1722384" y="4117750"/>
            <a:ext cx="623490" cy="261610"/>
          </a:xfrm>
          <a:prstGeom prst="rect">
            <a:avLst/>
          </a:prstGeom>
          <a:noFill/>
        </p:spPr>
        <p:txBody>
          <a:bodyPr wrap="square" rtlCol="0">
            <a:spAutoFit/>
          </a:bodyPr>
          <a:lstStyle/>
          <a:p>
            <a:r>
              <a:rPr lang="en-US" sz="1100" b="1" dirty="0"/>
              <a:t>Node 4</a:t>
            </a:r>
          </a:p>
        </p:txBody>
      </p:sp>
      <p:sp>
        <p:nvSpPr>
          <p:cNvPr id="49" name="TextBox 48">
            <a:extLst>
              <a:ext uri="{FF2B5EF4-FFF2-40B4-BE49-F238E27FC236}">
                <a16:creationId xmlns:a16="http://schemas.microsoft.com/office/drawing/2014/main" id="{D24C9FC8-EA73-4B82-826B-62241C6BD2B7}"/>
              </a:ext>
            </a:extLst>
          </p:cNvPr>
          <p:cNvSpPr txBox="1"/>
          <p:nvPr/>
        </p:nvSpPr>
        <p:spPr>
          <a:xfrm>
            <a:off x="1119854" y="4891605"/>
            <a:ext cx="623490" cy="261610"/>
          </a:xfrm>
          <a:prstGeom prst="rect">
            <a:avLst/>
          </a:prstGeom>
          <a:noFill/>
        </p:spPr>
        <p:txBody>
          <a:bodyPr wrap="square" rtlCol="0">
            <a:spAutoFit/>
          </a:bodyPr>
          <a:lstStyle/>
          <a:p>
            <a:r>
              <a:rPr lang="en-US" sz="1100" b="1" dirty="0"/>
              <a:t>Node 5</a:t>
            </a:r>
          </a:p>
        </p:txBody>
      </p:sp>
      <p:sp>
        <p:nvSpPr>
          <p:cNvPr id="50" name="TextBox 49">
            <a:extLst>
              <a:ext uri="{FF2B5EF4-FFF2-40B4-BE49-F238E27FC236}">
                <a16:creationId xmlns:a16="http://schemas.microsoft.com/office/drawing/2014/main" id="{47F9BDF2-64E6-4690-8350-D4455F808121}"/>
              </a:ext>
            </a:extLst>
          </p:cNvPr>
          <p:cNvSpPr txBox="1"/>
          <p:nvPr/>
        </p:nvSpPr>
        <p:spPr>
          <a:xfrm>
            <a:off x="2253811" y="4915504"/>
            <a:ext cx="623490" cy="261610"/>
          </a:xfrm>
          <a:prstGeom prst="rect">
            <a:avLst/>
          </a:prstGeom>
          <a:noFill/>
        </p:spPr>
        <p:txBody>
          <a:bodyPr wrap="square" rtlCol="0">
            <a:spAutoFit/>
          </a:bodyPr>
          <a:lstStyle/>
          <a:p>
            <a:r>
              <a:rPr lang="en-US" sz="1100" b="1" dirty="0"/>
              <a:t>Node 6</a:t>
            </a:r>
          </a:p>
        </p:txBody>
      </p:sp>
      <p:sp>
        <p:nvSpPr>
          <p:cNvPr id="51" name="TextBox 50">
            <a:extLst>
              <a:ext uri="{FF2B5EF4-FFF2-40B4-BE49-F238E27FC236}">
                <a16:creationId xmlns:a16="http://schemas.microsoft.com/office/drawing/2014/main" id="{6E527691-33EB-4B30-9515-10F65868685C}"/>
              </a:ext>
            </a:extLst>
          </p:cNvPr>
          <p:cNvSpPr txBox="1"/>
          <p:nvPr/>
        </p:nvSpPr>
        <p:spPr>
          <a:xfrm>
            <a:off x="3959413" y="4923387"/>
            <a:ext cx="623490" cy="261610"/>
          </a:xfrm>
          <a:prstGeom prst="rect">
            <a:avLst/>
          </a:prstGeom>
          <a:noFill/>
        </p:spPr>
        <p:txBody>
          <a:bodyPr wrap="square" rtlCol="0">
            <a:spAutoFit/>
          </a:bodyPr>
          <a:lstStyle/>
          <a:p>
            <a:r>
              <a:rPr lang="en-US" sz="1100" b="1" dirty="0"/>
              <a:t>Node 7</a:t>
            </a:r>
          </a:p>
        </p:txBody>
      </p:sp>
      <p:sp>
        <p:nvSpPr>
          <p:cNvPr id="52" name="Oval 51">
            <a:extLst>
              <a:ext uri="{FF2B5EF4-FFF2-40B4-BE49-F238E27FC236}">
                <a16:creationId xmlns:a16="http://schemas.microsoft.com/office/drawing/2014/main" id="{ED80548A-5FF5-4B99-975C-8DC62A057A87}"/>
              </a:ext>
            </a:extLst>
          </p:cNvPr>
          <p:cNvSpPr/>
          <p:nvPr/>
        </p:nvSpPr>
        <p:spPr>
          <a:xfrm>
            <a:off x="8975943" y="6125564"/>
            <a:ext cx="181864" cy="181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4632DAB-26C7-4772-A896-FEE44C9AC933}"/>
              </a:ext>
            </a:extLst>
          </p:cNvPr>
          <p:cNvSpPr/>
          <p:nvPr/>
        </p:nvSpPr>
        <p:spPr>
          <a:xfrm>
            <a:off x="8975943" y="5796916"/>
            <a:ext cx="181863" cy="1818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9B37503-C155-4C1E-BF1C-8DCEE124D1D2}"/>
              </a:ext>
            </a:extLst>
          </p:cNvPr>
          <p:cNvSpPr/>
          <p:nvPr/>
        </p:nvSpPr>
        <p:spPr>
          <a:xfrm>
            <a:off x="8975942" y="5474464"/>
            <a:ext cx="181863" cy="18186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28B7C37-B03A-427E-9A11-A8CB6D7ADBB3}"/>
              </a:ext>
            </a:extLst>
          </p:cNvPr>
          <p:cNvSpPr txBox="1"/>
          <p:nvPr/>
        </p:nvSpPr>
        <p:spPr>
          <a:xfrm>
            <a:off x="9192293" y="5413519"/>
            <a:ext cx="2406856" cy="938719"/>
          </a:xfrm>
          <a:prstGeom prst="rect">
            <a:avLst/>
          </a:prstGeom>
          <a:noFill/>
        </p:spPr>
        <p:txBody>
          <a:bodyPr wrap="square" rtlCol="0">
            <a:spAutoFit/>
          </a:bodyPr>
          <a:lstStyle/>
          <a:p>
            <a:r>
              <a:rPr lang="en-US" sz="1100" b="1" dirty="0">
                <a:solidFill>
                  <a:schemeClr val="tx2"/>
                </a:solidFill>
              </a:rPr>
              <a:t>Inferred primordial ancestor</a:t>
            </a:r>
          </a:p>
          <a:p>
            <a:endParaRPr lang="en-US" sz="1100" b="1" dirty="0">
              <a:solidFill>
                <a:schemeClr val="tx2"/>
              </a:solidFill>
            </a:endParaRPr>
          </a:p>
          <a:p>
            <a:r>
              <a:rPr lang="en-US" sz="1100" b="1" dirty="0">
                <a:solidFill>
                  <a:schemeClr val="tx2"/>
                </a:solidFill>
              </a:rPr>
              <a:t>Inferred intermediate ancestor</a:t>
            </a:r>
          </a:p>
          <a:p>
            <a:endParaRPr lang="en-US" sz="1100" b="1" dirty="0">
              <a:solidFill>
                <a:schemeClr val="tx2"/>
              </a:solidFill>
            </a:endParaRPr>
          </a:p>
          <a:p>
            <a:r>
              <a:rPr lang="en-US" sz="1100" b="1" dirty="0">
                <a:solidFill>
                  <a:schemeClr val="tx2"/>
                </a:solidFill>
              </a:rPr>
              <a:t>Existing gene order in genome</a:t>
            </a:r>
          </a:p>
        </p:txBody>
      </p:sp>
      <p:sp>
        <p:nvSpPr>
          <p:cNvPr id="56" name="TextBox 55">
            <a:extLst>
              <a:ext uri="{FF2B5EF4-FFF2-40B4-BE49-F238E27FC236}">
                <a16:creationId xmlns:a16="http://schemas.microsoft.com/office/drawing/2014/main" id="{B6053840-E840-4F52-B3BC-905A4F6AEEE1}"/>
              </a:ext>
            </a:extLst>
          </p:cNvPr>
          <p:cNvSpPr txBox="1"/>
          <p:nvPr/>
        </p:nvSpPr>
        <p:spPr>
          <a:xfrm>
            <a:off x="5737498" y="4142785"/>
            <a:ext cx="6237332" cy="923330"/>
          </a:xfrm>
          <a:prstGeom prst="rect">
            <a:avLst/>
          </a:prstGeom>
          <a:noFill/>
        </p:spPr>
        <p:txBody>
          <a:bodyPr wrap="square" rtlCol="0">
            <a:spAutoFit/>
          </a:bodyPr>
          <a:lstStyle/>
          <a:p>
            <a:pPr algn="ctr"/>
            <a:r>
              <a:rPr lang="en-US" dirty="0">
                <a:solidFill>
                  <a:schemeClr val="tx2"/>
                </a:solidFill>
              </a:rPr>
              <a:t>We wanted to quantify the phylogenetic distance between members of a taxonomic family using the rearrangements of synteny blocks in their genomes.</a:t>
            </a:r>
          </a:p>
        </p:txBody>
      </p:sp>
      <p:sp>
        <p:nvSpPr>
          <p:cNvPr id="57" name="TextBox 56">
            <a:extLst>
              <a:ext uri="{FF2B5EF4-FFF2-40B4-BE49-F238E27FC236}">
                <a16:creationId xmlns:a16="http://schemas.microsoft.com/office/drawing/2014/main" id="{F238F80A-C135-40AF-B3BF-7E5942E823C9}"/>
              </a:ext>
            </a:extLst>
          </p:cNvPr>
          <p:cNvSpPr txBox="1"/>
          <p:nvPr/>
        </p:nvSpPr>
        <p:spPr>
          <a:xfrm>
            <a:off x="663051" y="6122880"/>
            <a:ext cx="4804644" cy="646331"/>
          </a:xfrm>
          <a:prstGeom prst="rect">
            <a:avLst/>
          </a:prstGeom>
          <a:noFill/>
        </p:spPr>
        <p:txBody>
          <a:bodyPr wrap="square" rtlCol="0">
            <a:spAutoFit/>
          </a:bodyPr>
          <a:lstStyle/>
          <a:p>
            <a:pPr algn="ctr"/>
            <a:r>
              <a:rPr lang="en-US" dirty="0">
                <a:solidFill>
                  <a:schemeClr val="tx2"/>
                </a:solidFill>
              </a:rPr>
              <a:t>Diagram: Imagined origins of an observed family with 8 members</a:t>
            </a:r>
          </a:p>
        </p:txBody>
      </p:sp>
    </p:spTree>
    <p:extLst>
      <p:ext uri="{BB962C8B-B14F-4D97-AF65-F5344CB8AC3E}">
        <p14:creationId xmlns:p14="http://schemas.microsoft.com/office/powerpoint/2010/main" val="3873752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B61B0-5C64-4F1B-B8BF-D8693B6AB9ED}"/>
              </a:ext>
            </a:extLst>
          </p:cNvPr>
          <p:cNvSpPr>
            <a:spLocks noGrp="1"/>
          </p:cNvSpPr>
          <p:nvPr>
            <p:ph type="title"/>
          </p:nvPr>
        </p:nvSpPr>
        <p:spPr/>
        <p:txBody>
          <a:bodyPr>
            <a:normAutofit/>
          </a:bodyPr>
          <a:lstStyle/>
          <a:p>
            <a:r>
              <a:rPr lang="en-US" dirty="0"/>
              <a:t>Reconstructing Gene Order: Sort Genomes</a:t>
            </a:r>
          </a:p>
        </p:txBody>
      </p:sp>
      <p:pic>
        <p:nvPicPr>
          <p:cNvPr id="5" name="Picture 4">
            <a:extLst>
              <a:ext uri="{FF2B5EF4-FFF2-40B4-BE49-F238E27FC236}">
                <a16:creationId xmlns:a16="http://schemas.microsoft.com/office/drawing/2014/main" id="{641A87E6-786E-44CF-8976-66A7A477FE3C}"/>
              </a:ext>
            </a:extLst>
          </p:cNvPr>
          <p:cNvPicPr>
            <a:picLocks noChangeAspect="1"/>
          </p:cNvPicPr>
          <p:nvPr/>
        </p:nvPicPr>
        <p:blipFill>
          <a:blip r:embed="rId2"/>
          <a:stretch>
            <a:fillRect/>
          </a:stretch>
        </p:blipFill>
        <p:spPr>
          <a:xfrm>
            <a:off x="630627" y="3977438"/>
            <a:ext cx="2640893" cy="2054028"/>
          </a:xfrm>
          <a:prstGeom prst="rect">
            <a:avLst/>
          </a:prstGeom>
        </p:spPr>
      </p:pic>
      <p:graphicFrame>
        <p:nvGraphicFramePr>
          <p:cNvPr id="7" name="Table 6">
            <a:extLst>
              <a:ext uri="{FF2B5EF4-FFF2-40B4-BE49-F238E27FC236}">
                <a16:creationId xmlns:a16="http://schemas.microsoft.com/office/drawing/2014/main" id="{215B81C7-18CF-4D15-85DB-2015BA82CEDF}"/>
              </a:ext>
            </a:extLst>
          </p:cNvPr>
          <p:cNvGraphicFramePr>
            <a:graphicFrameLocks noGrp="1"/>
          </p:cNvGraphicFramePr>
          <p:nvPr>
            <p:extLst>
              <p:ext uri="{D42A27DB-BD31-4B8C-83A1-F6EECF244321}">
                <p14:modId xmlns:p14="http://schemas.microsoft.com/office/powerpoint/2010/main" val="3088600874"/>
              </p:ext>
            </p:extLst>
          </p:nvPr>
        </p:nvGraphicFramePr>
        <p:xfrm>
          <a:off x="7394257" y="3771741"/>
          <a:ext cx="4445000" cy="914400"/>
        </p:xfrm>
        <a:graphic>
          <a:graphicData uri="http://schemas.openxmlformats.org/drawingml/2006/table">
            <a:tbl>
              <a:tblPr/>
              <a:tblGrid>
                <a:gridCol w="635000">
                  <a:extLst>
                    <a:ext uri="{9D8B030D-6E8A-4147-A177-3AD203B41FA5}">
                      <a16:colId xmlns:a16="http://schemas.microsoft.com/office/drawing/2014/main" val="2295903281"/>
                    </a:ext>
                  </a:extLst>
                </a:gridCol>
                <a:gridCol w="635000">
                  <a:extLst>
                    <a:ext uri="{9D8B030D-6E8A-4147-A177-3AD203B41FA5}">
                      <a16:colId xmlns:a16="http://schemas.microsoft.com/office/drawing/2014/main" val="205816406"/>
                    </a:ext>
                  </a:extLst>
                </a:gridCol>
                <a:gridCol w="635000">
                  <a:extLst>
                    <a:ext uri="{9D8B030D-6E8A-4147-A177-3AD203B41FA5}">
                      <a16:colId xmlns:a16="http://schemas.microsoft.com/office/drawing/2014/main" val="3384896253"/>
                    </a:ext>
                  </a:extLst>
                </a:gridCol>
                <a:gridCol w="635000">
                  <a:extLst>
                    <a:ext uri="{9D8B030D-6E8A-4147-A177-3AD203B41FA5}">
                      <a16:colId xmlns:a16="http://schemas.microsoft.com/office/drawing/2014/main" val="75416100"/>
                    </a:ext>
                  </a:extLst>
                </a:gridCol>
                <a:gridCol w="635000">
                  <a:extLst>
                    <a:ext uri="{9D8B030D-6E8A-4147-A177-3AD203B41FA5}">
                      <a16:colId xmlns:a16="http://schemas.microsoft.com/office/drawing/2014/main" val="395362440"/>
                    </a:ext>
                  </a:extLst>
                </a:gridCol>
                <a:gridCol w="635000">
                  <a:extLst>
                    <a:ext uri="{9D8B030D-6E8A-4147-A177-3AD203B41FA5}">
                      <a16:colId xmlns:a16="http://schemas.microsoft.com/office/drawing/2014/main" val="1916141444"/>
                    </a:ext>
                  </a:extLst>
                </a:gridCol>
                <a:gridCol w="635000">
                  <a:extLst>
                    <a:ext uri="{9D8B030D-6E8A-4147-A177-3AD203B41FA5}">
                      <a16:colId xmlns:a16="http://schemas.microsoft.com/office/drawing/2014/main" val="3364115918"/>
                    </a:ext>
                  </a:extLst>
                </a:gridCol>
              </a:tblGrid>
              <a:tr h="182880">
                <a:tc>
                  <a:txBody>
                    <a:bodyPr/>
                    <a:lstStyle/>
                    <a:p>
                      <a:pPr algn="l" fontAlgn="b"/>
                      <a:r>
                        <a:rPr lang="en-US" sz="1100" b="1" i="0" u="none" strike="noStrike">
                          <a:solidFill>
                            <a:schemeClr val="tx1"/>
                          </a:solidFill>
                          <a:effectLst/>
                          <a:latin typeface="Calibri" panose="020F0502020204030204" pitchFamily="34" charset="0"/>
                        </a:rPr>
                        <a:t>Genome1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7402470"/>
                  </a:ext>
                </a:extLst>
              </a:tr>
              <a:tr h="182880">
                <a:tc>
                  <a:txBody>
                    <a:bodyPr/>
                    <a:lstStyle/>
                    <a:p>
                      <a:pPr algn="l" fontAlgn="b"/>
                      <a:r>
                        <a:rPr lang="en-US" sz="1100" b="1" i="0" u="none" strike="noStrike">
                          <a:solidFill>
                            <a:schemeClr val="tx1"/>
                          </a:solidFill>
                          <a:effectLst/>
                          <a:latin typeface="Calibri" panose="020F0502020204030204" pitchFamily="34" charset="0"/>
                        </a:rPr>
                        <a:t>Genome2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7110364"/>
                  </a:ext>
                </a:extLst>
              </a:tr>
              <a:tr h="182880">
                <a:tc>
                  <a:txBody>
                    <a:bodyPr/>
                    <a:lstStyle/>
                    <a:p>
                      <a:pPr algn="l" fontAlgn="b"/>
                      <a:r>
                        <a:rPr lang="en-US" sz="1100" b="1" i="0" u="none" strike="noStrike">
                          <a:solidFill>
                            <a:schemeClr val="tx1"/>
                          </a:solidFill>
                          <a:effectLst/>
                          <a:latin typeface="Calibri" panose="020F0502020204030204" pitchFamily="34" charset="0"/>
                        </a:rPr>
                        <a:t>Genome3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123991"/>
                  </a:ext>
                </a:extLst>
              </a:tr>
              <a:tr h="182880">
                <a:tc>
                  <a:txBody>
                    <a:bodyPr/>
                    <a:lstStyle/>
                    <a:p>
                      <a:pPr algn="l" fontAlgn="b"/>
                      <a:r>
                        <a:rPr lang="en-US" sz="1100" b="1" i="0" u="none" strike="noStrike">
                          <a:solidFill>
                            <a:schemeClr val="tx1"/>
                          </a:solidFill>
                          <a:effectLst/>
                          <a:latin typeface="Calibri" panose="020F0502020204030204" pitchFamily="34" charset="0"/>
                        </a:rPr>
                        <a:t>Genome4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983859"/>
                  </a:ext>
                </a:extLst>
              </a:tr>
              <a:tr h="182880">
                <a:tc>
                  <a:txBody>
                    <a:bodyPr/>
                    <a:lstStyle/>
                    <a:p>
                      <a:pPr algn="l" fontAlgn="b"/>
                      <a:r>
                        <a:rPr lang="en-US" sz="1100" b="1" i="0" u="none" strike="noStrike">
                          <a:solidFill>
                            <a:schemeClr val="tx1"/>
                          </a:solidFill>
                          <a:effectLst/>
                          <a:latin typeface="Calibri" panose="020F0502020204030204" pitchFamily="34" charset="0"/>
                        </a:rPr>
                        <a:t>Genome5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5444662"/>
                  </a:ext>
                </a:extLst>
              </a:tr>
            </a:tbl>
          </a:graphicData>
        </a:graphic>
      </p:graphicFrame>
      <p:graphicFrame>
        <p:nvGraphicFramePr>
          <p:cNvPr id="8" name="Table 7">
            <a:extLst>
              <a:ext uri="{FF2B5EF4-FFF2-40B4-BE49-F238E27FC236}">
                <a16:creationId xmlns:a16="http://schemas.microsoft.com/office/drawing/2014/main" id="{60F84A90-4F7F-4B5E-8AF8-D37062B068D3}"/>
              </a:ext>
            </a:extLst>
          </p:cNvPr>
          <p:cNvGraphicFramePr>
            <a:graphicFrameLocks noGrp="1"/>
          </p:cNvGraphicFramePr>
          <p:nvPr>
            <p:extLst>
              <p:ext uri="{D42A27DB-BD31-4B8C-83A1-F6EECF244321}">
                <p14:modId xmlns:p14="http://schemas.microsoft.com/office/powerpoint/2010/main" val="1281642051"/>
              </p:ext>
            </p:extLst>
          </p:nvPr>
        </p:nvGraphicFramePr>
        <p:xfrm>
          <a:off x="7394257" y="5382101"/>
          <a:ext cx="4445000" cy="914400"/>
        </p:xfrm>
        <a:graphic>
          <a:graphicData uri="http://schemas.openxmlformats.org/drawingml/2006/table">
            <a:tbl>
              <a:tblPr/>
              <a:tblGrid>
                <a:gridCol w="635000">
                  <a:extLst>
                    <a:ext uri="{9D8B030D-6E8A-4147-A177-3AD203B41FA5}">
                      <a16:colId xmlns:a16="http://schemas.microsoft.com/office/drawing/2014/main" val="2539511687"/>
                    </a:ext>
                  </a:extLst>
                </a:gridCol>
                <a:gridCol w="635000">
                  <a:extLst>
                    <a:ext uri="{9D8B030D-6E8A-4147-A177-3AD203B41FA5}">
                      <a16:colId xmlns:a16="http://schemas.microsoft.com/office/drawing/2014/main" val="1300296145"/>
                    </a:ext>
                  </a:extLst>
                </a:gridCol>
                <a:gridCol w="635000">
                  <a:extLst>
                    <a:ext uri="{9D8B030D-6E8A-4147-A177-3AD203B41FA5}">
                      <a16:colId xmlns:a16="http://schemas.microsoft.com/office/drawing/2014/main" val="3832193518"/>
                    </a:ext>
                  </a:extLst>
                </a:gridCol>
                <a:gridCol w="635000">
                  <a:extLst>
                    <a:ext uri="{9D8B030D-6E8A-4147-A177-3AD203B41FA5}">
                      <a16:colId xmlns:a16="http://schemas.microsoft.com/office/drawing/2014/main" val="2026148921"/>
                    </a:ext>
                  </a:extLst>
                </a:gridCol>
                <a:gridCol w="635000">
                  <a:extLst>
                    <a:ext uri="{9D8B030D-6E8A-4147-A177-3AD203B41FA5}">
                      <a16:colId xmlns:a16="http://schemas.microsoft.com/office/drawing/2014/main" val="3752100434"/>
                    </a:ext>
                  </a:extLst>
                </a:gridCol>
                <a:gridCol w="635000">
                  <a:extLst>
                    <a:ext uri="{9D8B030D-6E8A-4147-A177-3AD203B41FA5}">
                      <a16:colId xmlns:a16="http://schemas.microsoft.com/office/drawing/2014/main" val="3107387949"/>
                    </a:ext>
                  </a:extLst>
                </a:gridCol>
                <a:gridCol w="635000">
                  <a:extLst>
                    <a:ext uri="{9D8B030D-6E8A-4147-A177-3AD203B41FA5}">
                      <a16:colId xmlns:a16="http://schemas.microsoft.com/office/drawing/2014/main" val="3839332788"/>
                    </a:ext>
                  </a:extLst>
                </a:gridCol>
              </a:tblGrid>
              <a:tr h="182880">
                <a:tc>
                  <a:txBody>
                    <a:bodyPr/>
                    <a:lstStyle/>
                    <a:p>
                      <a:pPr algn="l" fontAlgn="b"/>
                      <a:r>
                        <a:rPr lang="en-US" sz="1100" b="1" i="0" u="none" strike="noStrike">
                          <a:solidFill>
                            <a:schemeClr val="tx1"/>
                          </a:solidFill>
                          <a:effectLst/>
                          <a:latin typeface="Calibri" panose="020F0502020204030204" pitchFamily="34" charset="0"/>
                        </a:rPr>
                        <a:t>Genome1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778640"/>
                  </a:ext>
                </a:extLst>
              </a:tr>
              <a:tr h="182880">
                <a:tc>
                  <a:txBody>
                    <a:bodyPr/>
                    <a:lstStyle/>
                    <a:p>
                      <a:pPr algn="l" fontAlgn="b"/>
                      <a:r>
                        <a:rPr lang="en-US" sz="1100" b="1" i="0" u="none" strike="noStrike">
                          <a:solidFill>
                            <a:schemeClr val="tx1"/>
                          </a:solidFill>
                          <a:effectLst/>
                          <a:latin typeface="Calibri" panose="020F0502020204030204" pitchFamily="34" charset="0"/>
                        </a:rPr>
                        <a:t>Genome2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5229186"/>
                  </a:ext>
                </a:extLst>
              </a:tr>
              <a:tr h="182880">
                <a:tc>
                  <a:txBody>
                    <a:bodyPr/>
                    <a:lstStyle/>
                    <a:p>
                      <a:pPr algn="l" fontAlgn="b"/>
                      <a:r>
                        <a:rPr lang="en-US" sz="1100" b="1" i="0" u="none" strike="noStrike">
                          <a:solidFill>
                            <a:schemeClr val="tx1"/>
                          </a:solidFill>
                          <a:effectLst/>
                          <a:latin typeface="Calibri" panose="020F0502020204030204" pitchFamily="34" charset="0"/>
                        </a:rPr>
                        <a:t>Genome3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0407977"/>
                  </a:ext>
                </a:extLst>
              </a:tr>
              <a:tr h="182880">
                <a:tc>
                  <a:txBody>
                    <a:bodyPr/>
                    <a:lstStyle/>
                    <a:p>
                      <a:pPr algn="l" fontAlgn="b"/>
                      <a:r>
                        <a:rPr lang="en-US" sz="1100" b="1" i="0" u="none" strike="noStrike">
                          <a:solidFill>
                            <a:schemeClr val="tx1"/>
                          </a:solidFill>
                          <a:effectLst/>
                          <a:latin typeface="Calibri" panose="020F0502020204030204" pitchFamily="34" charset="0"/>
                        </a:rPr>
                        <a:t>Genome4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7479096"/>
                  </a:ext>
                </a:extLst>
              </a:tr>
              <a:tr h="182880">
                <a:tc>
                  <a:txBody>
                    <a:bodyPr/>
                    <a:lstStyle/>
                    <a:p>
                      <a:pPr algn="l" fontAlgn="b"/>
                      <a:r>
                        <a:rPr lang="en-US" sz="1100" b="1" i="0" u="none" strike="noStrike">
                          <a:solidFill>
                            <a:schemeClr val="tx1"/>
                          </a:solidFill>
                          <a:effectLst/>
                          <a:latin typeface="Calibri" panose="020F0502020204030204" pitchFamily="34" charset="0"/>
                        </a:rPr>
                        <a:t>Genome5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175624"/>
                  </a:ext>
                </a:extLst>
              </a:tr>
            </a:tbl>
          </a:graphicData>
        </a:graphic>
      </p:graphicFrame>
      <p:sp>
        <p:nvSpPr>
          <p:cNvPr id="9" name="Arrow: Down 8">
            <a:extLst>
              <a:ext uri="{FF2B5EF4-FFF2-40B4-BE49-F238E27FC236}">
                <a16:creationId xmlns:a16="http://schemas.microsoft.com/office/drawing/2014/main" id="{DD0000E6-4BE1-4949-AA9C-A108B3B4ACD9}"/>
              </a:ext>
            </a:extLst>
          </p:cNvPr>
          <p:cNvSpPr/>
          <p:nvPr/>
        </p:nvSpPr>
        <p:spPr>
          <a:xfrm>
            <a:off x="9712960" y="4846320"/>
            <a:ext cx="396240" cy="355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99300A1-606E-4507-BCD1-1F5941808652}"/>
              </a:ext>
            </a:extLst>
          </p:cNvPr>
          <p:cNvSpPr txBox="1"/>
          <p:nvPr/>
        </p:nvSpPr>
        <p:spPr>
          <a:xfrm>
            <a:off x="8499076" y="4810244"/>
            <a:ext cx="1224044" cy="369332"/>
          </a:xfrm>
          <a:prstGeom prst="rect">
            <a:avLst/>
          </a:prstGeom>
          <a:noFill/>
        </p:spPr>
        <p:txBody>
          <a:bodyPr wrap="square">
            <a:spAutoFit/>
          </a:bodyPr>
          <a:lstStyle/>
          <a:p>
            <a:r>
              <a:rPr lang="en-US" dirty="0"/>
              <a:t>Apply sort</a:t>
            </a:r>
            <a:endParaRPr lang="en-US" i="1" dirty="0"/>
          </a:p>
        </p:txBody>
      </p:sp>
      <p:pic>
        <p:nvPicPr>
          <p:cNvPr id="12" name="Picture 11">
            <a:extLst>
              <a:ext uri="{FF2B5EF4-FFF2-40B4-BE49-F238E27FC236}">
                <a16:creationId xmlns:a16="http://schemas.microsoft.com/office/drawing/2014/main" id="{5B3F8123-0EF3-43FC-9A6B-B987F1CC1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880" y="4399523"/>
            <a:ext cx="2868930" cy="1612339"/>
          </a:xfrm>
          <a:prstGeom prst="rect">
            <a:avLst/>
          </a:prstGeom>
        </p:spPr>
      </p:pic>
      <p:sp>
        <p:nvSpPr>
          <p:cNvPr id="13" name="TextBox 12">
            <a:extLst>
              <a:ext uri="{FF2B5EF4-FFF2-40B4-BE49-F238E27FC236}">
                <a16:creationId xmlns:a16="http://schemas.microsoft.com/office/drawing/2014/main" id="{80110B1B-B11B-4AC9-A4AD-231558E2487A}"/>
              </a:ext>
            </a:extLst>
          </p:cNvPr>
          <p:cNvSpPr txBox="1"/>
          <p:nvPr/>
        </p:nvSpPr>
        <p:spPr>
          <a:xfrm>
            <a:off x="1417556" y="6019284"/>
            <a:ext cx="1224044" cy="369332"/>
          </a:xfrm>
          <a:prstGeom prst="rect">
            <a:avLst/>
          </a:prstGeom>
          <a:noFill/>
        </p:spPr>
        <p:txBody>
          <a:bodyPr wrap="square">
            <a:spAutoFit/>
          </a:bodyPr>
          <a:lstStyle/>
          <a:p>
            <a:r>
              <a:rPr lang="en-US" dirty="0"/>
              <a:t>Ugly plot</a:t>
            </a:r>
            <a:endParaRPr lang="en-US" i="1" dirty="0"/>
          </a:p>
        </p:txBody>
      </p:sp>
      <p:sp>
        <p:nvSpPr>
          <p:cNvPr id="14" name="TextBox 13">
            <a:extLst>
              <a:ext uri="{FF2B5EF4-FFF2-40B4-BE49-F238E27FC236}">
                <a16:creationId xmlns:a16="http://schemas.microsoft.com/office/drawing/2014/main" id="{5C29DA46-565D-49D3-A668-E88BD0904AC1}"/>
              </a:ext>
            </a:extLst>
          </p:cNvPr>
          <p:cNvSpPr txBox="1"/>
          <p:nvPr/>
        </p:nvSpPr>
        <p:spPr>
          <a:xfrm>
            <a:off x="4180840" y="6034524"/>
            <a:ext cx="2260600" cy="307777"/>
          </a:xfrm>
          <a:prstGeom prst="rect">
            <a:avLst/>
          </a:prstGeom>
          <a:noFill/>
        </p:spPr>
        <p:txBody>
          <a:bodyPr wrap="square">
            <a:spAutoFit/>
          </a:bodyPr>
          <a:lstStyle/>
          <a:p>
            <a:r>
              <a:rPr lang="en-US" sz="1400" dirty="0"/>
              <a:t>Sorting algorithm in action</a:t>
            </a:r>
            <a:endParaRPr lang="en-US" sz="1400" i="1" dirty="0"/>
          </a:p>
        </p:txBody>
      </p:sp>
      <p:sp>
        <p:nvSpPr>
          <p:cNvPr id="15" name="TextBox 14">
            <a:extLst>
              <a:ext uri="{FF2B5EF4-FFF2-40B4-BE49-F238E27FC236}">
                <a16:creationId xmlns:a16="http://schemas.microsoft.com/office/drawing/2014/main" id="{A81E3A0E-86D8-42EC-BA65-81FE28882201}"/>
              </a:ext>
            </a:extLst>
          </p:cNvPr>
          <p:cNvSpPr txBox="1"/>
          <p:nvPr/>
        </p:nvSpPr>
        <p:spPr>
          <a:xfrm>
            <a:off x="545592" y="6410960"/>
            <a:ext cx="8791111" cy="276999"/>
          </a:xfrm>
          <a:prstGeom prst="rect">
            <a:avLst/>
          </a:prstGeom>
          <a:noFill/>
        </p:spPr>
        <p:txBody>
          <a:bodyPr wrap="square" rtlCol="0">
            <a:spAutoFit/>
          </a:bodyPr>
          <a:lstStyle/>
          <a:p>
            <a:r>
              <a:rPr lang="en-US" sz="1200" dirty="0"/>
              <a:t>Sorting algorithms: </a:t>
            </a:r>
            <a:r>
              <a:rPr lang="en-US" sz="1200" dirty="0">
                <a:hlinkClick r:id="rId4"/>
              </a:rPr>
              <a:t>https://youtu.be/kPRA0W1kECg</a:t>
            </a:r>
            <a:r>
              <a:rPr lang="en-US" sz="1200" dirty="0"/>
              <a:t>  </a:t>
            </a:r>
          </a:p>
        </p:txBody>
      </p:sp>
      <p:sp>
        <p:nvSpPr>
          <p:cNvPr id="16" name="Content Placeholder 2">
            <a:extLst>
              <a:ext uri="{FF2B5EF4-FFF2-40B4-BE49-F238E27FC236}">
                <a16:creationId xmlns:a16="http://schemas.microsoft.com/office/drawing/2014/main" id="{37A96606-CA78-41F2-9D0F-3CA59F897968}"/>
              </a:ext>
            </a:extLst>
          </p:cNvPr>
          <p:cNvSpPr>
            <a:spLocks noGrp="1"/>
          </p:cNvSpPr>
          <p:nvPr>
            <p:ph idx="1"/>
          </p:nvPr>
        </p:nvSpPr>
        <p:spPr>
          <a:xfrm>
            <a:off x="913795" y="1732449"/>
            <a:ext cx="10353762" cy="1615271"/>
          </a:xfrm>
        </p:spPr>
        <p:txBody>
          <a:bodyPr>
            <a:normAutofit/>
          </a:bodyPr>
          <a:lstStyle/>
          <a:p>
            <a:r>
              <a:rPr lang="en-US" dirty="0"/>
              <a:t>Rearranging all the genomes back to the common order of synteny blocks is a computational problem of pairwise sorting.</a:t>
            </a:r>
          </a:p>
          <a:p>
            <a:r>
              <a:rPr lang="en-US" sz="2000" dirty="0"/>
              <a:t>The sorting algorithm can give us an additional estimate of the lack of ordering of the conserved synteny blocks between the genomes.</a:t>
            </a:r>
          </a:p>
          <a:p>
            <a:endParaRPr lang="en-US" dirty="0"/>
          </a:p>
        </p:txBody>
      </p:sp>
    </p:spTree>
    <p:extLst>
      <p:ext uri="{BB962C8B-B14F-4D97-AF65-F5344CB8AC3E}">
        <p14:creationId xmlns:p14="http://schemas.microsoft.com/office/powerpoint/2010/main" val="4226926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B61B0-5C64-4F1B-B8BF-D8693B6AB9ED}"/>
              </a:ext>
            </a:extLst>
          </p:cNvPr>
          <p:cNvSpPr>
            <a:spLocks noGrp="1"/>
          </p:cNvSpPr>
          <p:nvPr>
            <p:ph type="title"/>
          </p:nvPr>
        </p:nvSpPr>
        <p:spPr/>
        <p:txBody>
          <a:bodyPr>
            <a:normAutofit/>
          </a:bodyPr>
          <a:lstStyle/>
          <a:p>
            <a:r>
              <a:rPr lang="en-US" dirty="0"/>
              <a:t>Reconstructing Gene Order: Merge Genomes</a:t>
            </a:r>
          </a:p>
        </p:txBody>
      </p:sp>
      <p:sp>
        <p:nvSpPr>
          <p:cNvPr id="6" name="Content Placeholder 2">
            <a:extLst>
              <a:ext uri="{FF2B5EF4-FFF2-40B4-BE49-F238E27FC236}">
                <a16:creationId xmlns:a16="http://schemas.microsoft.com/office/drawing/2014/main" id="{F7CC3FB0-26EF-45BA-9D98-B7FE4AC6A457}"/>
              </a:ext>
            </a:extLst>
          </p:cNvPr>
          <p:cNvSpPr>
            <a:spLocks noGrp="1"/>
          </p:cNvSpPr>
          <p:nvPr>
            <p:ph idx="1"/>
          </p:nvPr>
        </p:nvSpPr>
        <p:spPr>
          <a:xfrm>
            <a:off x="913794" y="1884849"/>
            <a:ext cx="10653365" cy="1615271"/>
          </a:xfrm>
        </p:spPr>
        <p:txBody>
          <a:bodyPr>
            <a:normAutofit/>
          </a:bodyPr>
          <a:lstStyle/>
          <a:p>
            <a:r>
              <a:rPr lang="en-US" dirty="0"/>
              <a:t>Once all the genomes are sorted, we can fill out the tables with less conserved synteny blocks to reveal the missing genes.</a:t>
            </a:r>
          </a:p>
          <a:p>
            <a:r>
              <a:rPr lang="en-US" sz="2000" dirty="0"/>
              <a:t>Produces something like a multiple sequ</a:t>
            </a:r>
            <a:r>
              <a:rPr lang="en-US" dirty="0"/>
              <a:t>ence alignment, but with genes and gaps instead of AGTCs and gaps.</a:t>
            </a:r>
            <a:endParaRPr lang="en-US" sz="2000" dirty="0"/>
          </a:p>
          <a:p>
            <a:endParaRPr lang="en-US" dirty="0"/>
          </a:p>
        </p:txBody>
      </p:sp>
      <p:graphicFrame>
        <p:nvGraphicFramePr>
          <p:cNvPr id="3" name="Table 2">
            <a:extLst>
              <a:ext uri="{FF2B5EF4-FFF2-40B4-BE49-F238E27FC236}">
                <a16:creationId xmlns:a16="http://schemas.microsoft.com/office/drawing/2014/main" id="{C85C3D43-2F74-4005-8188-C867BB8E8DF5}"/>
              </a:ext>
            </a:extLst>
          </p:cNvPr>
          <p:cNvGraphicFramePr>
            <a:graphicFrameLocks noGrp="1"/>
          </p:cNvGraphicFramePr>
          <p:nvPr>
            <p:extLst>
              <p:ext uri="{D42A27DB-BD31-4B8C-83A1-F6EECF244321}">
                <p14:modId xmlns:p14="http://schemas.microsoft.com/office/powerpoint/2010/main" val="1006252799"/>
              </p:ext>
            </p:extLst>
          </p:nvPr>
        </p:nvGraphicFramePr>
        <p:xfrm>
          <a:off x="973137" y="3908901"/>
          <a:ext cx="3175000" cy="914400"/>
        </p:xfrm>
        <a:graphic>
          <a:graphicData uri="http://schemas.openxmlformats.org/drawingml/2006/table">
            <a:tbl>
              <a:tblPr/>
              <a:tblGrid>
                <a:gridCol w="635000">
                  <a:extLst>
                    <a:ext uri="{9D8B030D-6E8A-4147-A177-3AD203B41FA5}">
                      <a16:colId xmlns:a16="http://schemas.microsoft.com/office/drawing/2014/main" val="2223933678"/>
                    </a:ext>
                  </a:extLst>
                </a:gridCol>
                <a:gridCol w="635000">
                  <a:extLst>
                    <a:ext uri="{9D8B030D-6E8A-4147-A177-3AD203B41FA5}">
                      <a16:colId xmlns:a16="http://schemas.microsoft.com/office/drawing/2014/main" val="2692493745"/>
                    </a:ext>
                  </a:extLst>
                </a:gridCol>
                <a:gridCol w="635000">
                  <a:extLst>
                    <a:ext uri="{9D8B030D-6E8A-4147-A177-3AD203B41FA5}">
                      <a16:colId xmlns:a16="http://schemas.microsoft.com/office/drawing/2014/main" val="2586702201"/>
                    </a:ext>
                  </a:extLst>
                </a:gridCol>
                <a:gridCol w="635000">
                  <a:extLst>
                    <a:ext uri="{9D8B030D-6E8A-4147-A177-3AD203B41FA5}">
                      <a16:colId xmlns:a16="http://schemas.microsoft.com/office/drawing/2014/main" val="1241186929"/>
                    </a:ext>
                  </a:extLst>
                </a:gridCol>
                <a:gridCol w="635000">
                  <a:extLst>
                    <a:ext uri="{9D8B030D-6E8A-4147-A177-3AD203B41FA5}">
                      <a16:colId xmlns:a16="http://schemas.microsoft.com/office/drawing/2014/main" val="1000741666"/>
                    </a:ext>
                  </a:extLst>
                </a:gridCol>
              </a:tblGrid>
              <a:tr h="182880">
                <a:tc>
                  <a:txBody>
                    <a:bodyPr/>
                    <a:lstStyle/>
                    <a:p>
                      <a:pPr algn="l" fontAlgn="b"/>
                      <a:r>
                        <a:rPr lang="en-US" sz="1100" b="1" i="0" u="none" strike="noStrike" dirty="0">
                          <a:solidFill>
                            <a:schemeClr val="tx1"/>
                          </a:solidFill>
                          <a:effectLst/>
                          <a:latin typeface="Calibri" panose="020F0502020204030204" pitchFamily="34" charset="0"/>
                        </a:rPr>
                        <a:t>Genome1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118019"/>
                  </a:ext>
                </a:extLst>
              </a:tr>
              <a:tr h="182880">
                <a:tc>
                  <a:txBody>
                    <a:bodyPr/>
                    <a:lstStyle/>
                    <a:p>
                      <a:pPr algn="l" fontAlgn="b"/>
                      <a:r>
                        <a:rPr lang="en-US" sz="1100" b="1" i="0" u="none" strike="noStrike">
                          <a:solidFill>
                            <a:schemeClr val="tx1"/>
                          </a:solidFill>
                          <a:effectLst/>
                          <a:latin typeface="Calibri" panose="020F0502020204030204" pitchFamily="34" charset="0"/>
                        </a:rPr>
                        <a:t>Genome2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319866"/>
                  </a:ext>
                </a:extLst>
              </a:tr>
              <a:tr h="182880">
                <a:tc>
                  <a:txBody>
                    <a:bodyPr/>
                    <a:lstStyle/>
                    <a:p>
                      <a:pPr algn="l" fontAlgn="b"/>
                      <a:r>
                        <a:rPr lang="en-US" sz="1100" b="1" i="0" u="none" strike="noStrike">
                          <a:solidFill>
                            <a:schemeClr val="tx1"/>
                          </a:solidFill>
                          <a:effectLst/>
                          <a:latin typeface="Calibri" panose="020F0502020204030204" pitchFamily="34" charset="0"/>
                        </a:rPr>
                        <a:t>Genome3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9286862"/>
                  </a:ext>
                </a:extLst>
              </a:tr>
              <a:tr h="182880">
                <a:tc>
                  <a:txBody>
                    <a:bodyPr/>
                    <a:lstStyle/>
                    <a:p>
                      <a:pPr algn="l" fontAlgn="b"/>
                      <a:r>
                        <a:rPr lang="en-US" sz="1100" b="1" i="0" u="none" strike="noStrike">
                          <a:solidFill>
                            <a:schemeClr val="tx1"/>
                          </a:solidFill>
                          <a:effectLst/>
                          <a:latin typeface="Calibri" panose="020F0502020204030204" pitchFamily="34" charset="0"/>
                        </a:rPr>
                        <a:t>Genome4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2300740"/>
                  </a:ext>
                </a:extLst>
              </a:tr>
              <a:tr h="182880">
                <a:tc>
                  <a:txBody>
                    <a:bodyPr/>
                    <a:lstStyle/>
                    <a:p>
                      <a:pPr algn="l" fontAlgn="b"/>
                      <a:r>
                        <a:rPr lang="en-US" sz="1100" b="1" i="0" u="none" strike="noStrike">
                          <a:solidFill>
                            <a:schemeClr val="tx1"/>
                          </a:solidFill>
                          <a:effectLst/>
                          <a:latin typeface="Calibri" panose="020F0502020204030204" pitchFamily="34" charset="0"/>
                        </a:rPr>
                        <a:t>Genome5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628884"/>
                  </a:ext>
                </a:extLst>
              </a:tr>
            </a:tbl>
          </a:graphicData>
        </a:graphic>
      </p:graphicFrame>
      <p:graphicFrame>
        <p:nvGraphicFramePr>
          <p:cNvPr id="7" name="Table 6">
            <a:extLst>
              <a:ext uri="{FF2B5EF4-FFF2-40B4-BE49-F238E27FC236}">
                <a16:creationId xmlns:a16="http://schemas.microsoft.com/office/drawing/2014/main" id="{447E650D-3D74-44C3-B70D-846E2AE383A6}"/>
              </a:ext>
            </a:extLst>
          </p:cNvPr>
          <p:cNvGraphicFramePr>
            <a:graphicFrameLocks noGrp="1"/>
          </p:cNvGraphicFramePr>
          <p:nvPr>
            <p:extLst>
              <p:ext uri="{D42A27DB-BD31-4B8C-83A1-F6EECF244321}">
                <p14:modId xmlns:p14="http://schemas.microsoft.com/office/powerpoint/2010/main" val="1778117652"/>
              </p:ext>
            </p:extLst>
          </p:nvPr>
        </p:nvGraphicFramePr>
        <p:xfrm>
          <a:off x="983297" y="5377021"/>
          <a:ext cx="3175000" cy="914400"/>
        </p:xfrm>
        <a:graphic>
          <a:graphicData uri="http://schemas.openxmlformats.org/drawingml/2006/table">
            <a:tbl>
              <a:tblPr/>
              <a:tblGrid>
                <a:gridCol w="635000">
                  <a:extLst>
                    <a:ext uri="{9D8B030D-6E8A-4147-A177-3AD203B41FA5}">
                      <a16:colId xmlns:a16="http://schemas.microsoft.com/office/drawing/2014/main" val="2370662292"/>
                    </a:ext>
                  </a:extLst>
                </a:gridCol>
                <a:gridCol w="635000">
                  <a:extLst>
                    <a:ext uri="{9D8B030D-6E8A-4147-A177-3AD203B41FA5}">
                      <a16:colId xmlns:a16="http://schemas.microsoft.com/office/drawing/2014/main" val="2943069829"/>
                    </a:ext>
                  </a:extLst>
                </a:gridCol>
                <a:gridCol w="635000">
                  <a:extLst>
                    <a:ext uri="{9D8B030D-6E8A-4147-A177-3AD203B41FA5}">
                      <a16:colId xmlns:a16="http://schemas.microsoft.com/office/drawing/2014/main" val="771825154"/>
                    </a:ext>
                  </a:extLst>
                </a:gridCol>
                <a:gridCol w="635000">
                  <a:extLst>
                    <a:ext uri="{9D8B030D-6E8A-4147-A177-3AD203B41FA5}">
                      <a16:colId xmlns:a16="http://schemas.microsoft.com/office/drawing/2014/main" val="497740457"/>
                    </a:ext>
                  </a:extLst>
                </a:gridCol>
                <a:gridCol w="635000">
                  <a:extLst>
                    <a:ext uri="{9D8B030D-6E8A-4147-A177-3AD203B41FA5}">
                      <a16:colId xmlns:a16="http://schemas.microsoft.com/office/drawing/2014/main" val="2399411436"/>
                    </a:ext>
                  </a:extLst>
                </a:gridCol>
              </a:tblGrid>
              <a:tr h="182880">
                <a:tc>
                  <a:txBody>
                    <a:bodyPr/>
                    <a:lstStyle/>
                    <a:p>
                      <a:pPr algn="l" fontAlgn="b"/>
                      <a:r>
                        <a:rPr lang="en-US" sz="1100" b="1" i="0" u="none" strike="noStrike" dirty="0">
                          <a:solidFill>
                            <a:schemeClr val="tx1"/>
                          </a:solidFill>
                          <a:effectLst/>
                          <a:latin typeface="Calibri" panose="020F0502020204030204" pitchFamily="34" charset="0"/>
                        </a:rPr>
                        <a:t>Genome1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7796622"/>
                  </a:ext>
                </a:extLst>
              </a:tr>
              <a:tr h="182880">
                <a:tc>
                  <a:txBody>
                    <a:bodyPr/>
                    <a:lstStyle/>
                    <a:p>
                      <a:pPr algn="l" fontAlgn="b"/>
                      <a:r>
                        <a:rPr lang="en-US" sz="1100" b="1" i="0" u="none" strike="noStrike">
                          <a:solidFill>
                            <a:schemeClr val="tx1"/>
                          </a:solidFill>
                          <a:effectLst/>
                          <a:latin typeface="Calibri" panose="020F0502020204030204" pitchFamily="34" charset="0"/>
                        </a:rPr>
                        <a:t>Genome2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1348585"/>
                  </a:ext>
                </a:extLst>
              </a:tr>
              <a:tr h="182880">
                <a:tc>
                  <a:txBody>
                    <a:bodyPr/>
                    <a:lstStyle/>
                    <a:p>
                      <a:pPr algn="l" fontAlgn="b"/>
                      <a:r>
                        <a:rPr lang="en-US" sz="1100" b="1" i="0" u="none" strike="noStrike">
                          <a:solidFill>
                            <a:schemeClr val="tx1"/>
                          </a:solidFill>
                          <a:effectLst/>
                          <a:latin typeface="Calibri" panose="020F0502020204030204" pitchFamily="34" charset="0"/>
                        </a:rPr>
                        <a:t>Genome3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4696298"/>
                  </a:ext>
                </a:extLst>
              </a:tr>
              <a:tr h="182880">
                <a:tc>
                  <a:txBody>
                    <a:bodyPr/>
                    <a:lstStyle/>
                    <a:p>
                      <a:pPr algn="l" fontAlgn="b"/>
                      <a:r>
                        <a:rPr lang="en-US" sz="1100" b="1" i="0" u="none" strike="noStrike">
                          <a:solidFill>
                            <a:schemeClr val="tx1"/>
                          </a:solidFill>
                          <a:effectLst/>
                          <a:latin typeface="Calibri" panose="020F0502020204030204" pitchFamily="34" charset="0"/>
                        </a:rPr>
                        <a:t>Genome4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4703350"/>
                  </a:ext>
                </a:extLst>
              </a:tr>
              <a:tr h="182880">
                <a:tc>
                  <a:txBody>
                    <a:bodyPr/>
                    <a:lstStyle/>
                    <a:p>
                      <a:pPr algn="l" fontAlgn="b"/>
                      <a:r>
                        <a:rPr lang="en-US" sz="1100" b="1" i="0" u="none" strike="noStrike">
                          <a:solidFill>
                            <a:schemeClr val="tx1"/>
                          </a:solidFill>
                          <a:effectLst/>
                          <a:latin typeface="Calibri" panose="020F0502020204030204" pitchFamily="34" charset="0"/>
                        </a:rPr>
                        <a:t>Genome5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8536679"/>
                  </a:ext>
                </a:extLst>
              </a:tr>
            </a:tbl>
          </a:graphicData>
        </a:graphic>
      </p:graphicFrame>
      <p:sp>
        <p:nvSpPr>
          <p:cNvPr id="8" name="TextBox 7">
            <a:extLst>
              <a:ext uri="{FF2B5EF4-FFF2-40B4-BE49-F238E27FC236}">
                <a16:creationId xmlns:a16="http://schemas.microsoft.com/office/drawing/2014/main" id="{1B14A148-77F2-4646-9AA4-FADFBF9882F0}"/>
              </a:ext>
            </a:extLst>
          </p:cNvPr>
          <p:cNvSpPr txBox="1"/>
          <p:nvPr/>
        </p:nvSpPr>
        <p:spPr>
          <a:xfrm>
            <a:off x="1244600" y="3580884"/>
            <a:ext cx="2783840" cy="307777"/>
          </a:xfrm>
          <a:prstGeom prst="rect">
            <a:avLst/>
          </a:prstGeom>
          <a:noFill/>
        </p:spPr>
        <p:txBody>
          <a:bodyPr wrap="square">
            <a:spAutoFit/>
          </a:bodyPr>
          <a:lstStyle/>
          <a:p>
            <a:pPr algn="ctr"/>
            <a:r>
              <a:rPr lang="en-US" sz="1400" dirty="0">
                <a:solidFill>
                  <a:schemeClr val="tx2"/>
                </a:solidFill>
              </a:rPr>
              <a:t>Conserved in 5 out of 5 genomes</a:t>
            </a:r>
            <a:endParaRPr lang="en-US" sz="1400" i="1" dirty="0">
              <a:solidFill>
                <a:schemeClr val="tx2"/>
              </a:solidFill>
            </a:endParaRPr>
          </a:p>
        </p:txBody>
      </p:sp>
      <p:sp>
        <p:nvSpPr>
          <p:cNvPr id="9" name="TextBox 8">
            <a:extLst>
              <a:ext uri="{FF2B5EF4-FFF2-40B4-BE49-F238E27FC236}">
                <a16:creationId xmlns:a16="http://schemas.microsoft.com/office/drawing/2014/main" id="{65BE7685-ECD7-46AB-8384-1DE8FA4DEBAA}"/>
              </a:ext>
            </a:extLst>
          </p:cNvPr>
          <p:cNvSpPr txBox="1"/>
          <p:nvPr/>
        </p:nvSpPr>
        <p:spPr>
          <a:xfrm>
            <a:off x="1249680" y="5043924"/>
            <a:ext cx="2783840" cy="307777"/>
          </a:xfrm>
          <a:prstGeom prst="rect">
            <a:avLst/>
          </a:prstGeom>
          <a:noFill/>
        </p:spPr>
        <p:txBody>
          <a:bodyPr wrap="square">
            <a:spAutoFit/>
          </a:bodyPr>
          <a:lstStyle/>
          <a:p>
            <a:pPr algn="ctr"/>
            <a:r>
              <a:rPr lang="en-US" sz="1400" dirty="0">
                <a:solidFill>
                  <a:schemeClr val="tx2"/>
                </a:solidFill>
              </a:rPr>
              <a:t>Conserved in 4 out of 5 genomes</a:t>
            </a:r>
            <a:endParaRPr lang="en-US" sz="1400" i="1" dirty="0">
              <a:solidFill>
                <a:schemeClr val="tx2"/>
              </a:solidFill>
            </a:endParaRPr>
          </a:p>
        </p:txBody>
      </p:sp>
      <p:sp>
        <p:nvSpPr>
          <p:cNvPr id="11" name="Rectangle 10">
            <a:extLst>
              <a:ext uri="{FF2B5EF4-FFF2-40B4-BE49-F238E27FC236}">
                <a16:creationId xmlns:a16="http://schemas.microsoft.com/office/drawing/2014/main" id="{756CEB41-6E63-4DD8-9839-C17ABE61FD44}"/>
              </a:ext>
            </a:extLst>
          </p:cNvPr>
          <p:cNvSpPr/>
          <p:nvPr/>
        </p:nvSpPr>
        <p:spPr>
          <a:xfrm>
            <a:off x="4465320" y="3815080"/>
            <a:ext cx="203200" cy="249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Arrow: Right 11">
            <a:extLst>
              <a:ext uri="{FF2B5EF4-FFF2-40B4-BE49-F238E27FC236}">
                <a16:creationId xmlns:a16="http://schemas.microsoft.com/office/drawing/2014/main" id="{99FBFBFB-8E00-47E2-944A-24CA159963FC}"/>
              </a:ext>
            </a:extLst>
          </p:cNvPr>
          <p:cNvSpPr/>
          <p:nvPr/>
        </p:nvSpPr>
        <p:spPr>
          <a:xfrm>
            <a:off x="4551680" y="4851400"/>
            <a:ext cx="452120" cy="3505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aphicFrame>
        <p:nvGraphicFramePr>
          <p:cNvPr id="13" name="Table 12">
            <a:extLst>
              <a:ext uri="{FF2B5EF4-FFF2-40B4-BE49-F238E27FC236}">
                <a16:creationId xmlns:a16="http://schemas.microsoft.com/office/drawing/2014/main" id="{68C13CDB-CCE8-45F7-8A96-6FC12E2EAB36}"/>
              </a:ext>
            </a:extLst>
          </p:cNvPr>
          <p:cNvGraphicFramePr>
            <a:graphicFrameLocks noGrp="1"/>
          </p:cNvGraphicFramePr>
          <p:nvPr>
            <p:extLst>
              <p:ext uri="{D42A27DB-BD31-4B8C-83A1-F6EECF244321}">
                <p14:modId xmlns:p14="http://schemas.microsoft.com/office/powerpoint/2010/main" val="3620584476"/>
              </p:ext>
            </p:extLst>
          </p:nvPr>
        </p:nvGraphicFramePr>
        <p:xfrm>
          <a:off x="5626417" y="4660741"/>
          <a:ext cx="5715000" cy="914400"/>
        </p:xfrm>
        <a:graphic>
          <a:graphicData uri="http://schemas.openxmlformats.org/drawingml/2006/table">
            <a:tbl>
              <a:tblPr/>
              <a:tblGrid>
                <a:gridCol w="635000">
                  <a:extLst>
                    <a:ext uri="{9D8B030D-6E8A-4147-A177-3AD203B41FA5}">
                      <a16:colId xmlns:a16="http://schemas.microsoft.com/office/drawing/2014/main" val="4118235702"/>
                    </a:ext>
                  </a:extLst>
                </a:gridCol>
                <a:gridCol w="635000">
                  <a:extLst>
                    <a:ext uri="{9D8B030D-6E8A-4147-A177-3AD203B41FA5}">
                      <a16:colId xmlns:a16="http://schemas.microsoft.com/office/drawing/2014/main" val="41603397"/>
                    </a:ext>
                  </a:extLst>
                </a:gridCol>
                <a:gridCol w="635000">
                  <a:extLst>
                    <a:ext uri="{9D8B030D-6E8A-4147-A177-3AD203B41FA5}">
                      <a16:colId xmlns:a16="http://schemas.microsoft.com/office/drawing/2014/main" val="4228969156"/>
                    </a:ext>
                  </a:extLst>
                </a:gridCol>
                <a:gridCol w="635000">
                  <a:extLst>
                    <a:ext uri="{9D8B030D-6E8A-4147-A177-3AD203B41FA5}">
                      <a16:colId xmlns:a16="http://schemas.microsoft.com/office/drawing/2014/main" val="1127964672"/>
                    </a:ext>
                  </a:extLst>
                </a:gridCol>
                <a:gridCol w="635000">
                  <a:extLst>
                    <a:ext uri="{9D8B030D-6E8A-4147-A177-3AD203B41FA5}">
                      <a16:colId xmlns:a16="http://schemas.microsoft.com/office/drawing/2014/main" val="846234136"/>
                    </a:ext>
                  </a:extLst>
                </a:gridCol>
                <a:gridCol w="635000">
                  <a:extLst>
                    <a:ext uri="{9D8B030D-6E8A-4147-A177-3AD203B41FA5}">
                      <a16:colId xmlns:a16="http://schemas.microsoft.com/office/drawing/2014/main" val="4154979668"/>
                    </a:ext>
                  </a:extLst>
                </a:gridCol>
                <a:gridCol w="635000">
                  <a:extLst>
                    <a:ext uri="{9D8B030D-6E8A-4147-A177-3AD203B41FA5}">
                      <a16:colId xmlns:a16="http://schemas.microsoft.com/office/drawing/2014/main" val="1762421904"/>
                    </a:ext>
                  </a:extLst>
                </a:gridCol>
                <a:gridCol w="635000">
                  <a:extLst>
                    <a:ext uri="{9D8B030D-6E8A-4147-A177-3AD203B41FA5}">
                      <a16:colId xmlns:a16="http://schemas.microsoft.com/office/drawing/2014/main" val="826756495"/>
                    </a:ext>
                  </a:extLst>
                </a:gridCol>
                <a:gridCol w="635000">
                  <a:extLst>
                    <a:ext uri="{9D8B030D-6E8A-4147-A177-3AD203B41FA5}">
                      <a16:colId xmlns:a16="http://schemas.microsoft.com/office/drawing/2014/main" val="3482532069"/>
                    </a:ext>
                  </a:extLst>
                </a:gridCol>
              </a:tblGrid>
              <a:tr h="182880">
                <a:tc>
                  <a:txBody>
                    <a:bodyPr/>
                    <a:lstStyle/>
                    <a:p>
                      <a:pPr algn="l" fontAlgn="b"/>
                      <a:r>
                        <a:rPr lang="en-US" sz="1100" b="1" i="0" u="none" strike="noStrike">
                          <a:solidFill>
                            <a:schemeClr val="tx1"/>
                          </a:solidFill>
                          <a:effectLst/>
                          <a:latin typeface="Calibri" panose="020F0502020204030204" pitchFamily="34" charset="0"/>
                        </a:rPr>
                        <a:t>Genome1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7839652"/>
                  </a:ext>
                </a:extLst>
              </a:tr>
              <a:tr h="182880">
                <a:tc>
                  <a:txBody>
                    <a:bodyPr/>
                    <a:lstStyle/>
                    <a:p>
                      <a:pPr algn="l" fontAlgn="b"/>
                      <a:r>
                        <a:rPr lang="en-US" sz="1100" b="1" i="0" u="none" strike="noStrike">
                          <a:solidFill>
                            <a:schemeClr val="tx1"/>
                          </a:solidFill>
                          <a:effectLst/>
                          <a:latin typeface="Calibri" panose="020F0502020204030204" pitchFamily="34" charset="0"/>
                        </a:rPr>
                        <a:t>Genome2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1758460"/>
                  </a:ext>
                </a:extLst>
              </a:tr>
              <a:tr h="182880">
                <a:tc>
                  <a:txBody>
                    <a:bodyPr/>
                    <a:lstStyle/>
                    <a:p>
                      <a:pPr algn="l" fontAlgn="b"/>
                      <a:r>
                        <a:rPr lang="en-US" sz="1100" b="1" i="0" u="none" strike="noStrike">
                          <a:solidFill>
                            <a:schemeClr val="tx1"/>
                          </a:solidFill>
                          <a:effectLst/>
                          <a:latin typeface="Calibri" panose="020F0502020204030204" pitchFamily="34" charset="0"/>
                        </a:rPr>
                        <a:t>Genome3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402001"/>
                  </a:ext>
                </a:extLst>
              </a:tr>
              <a:tr h="182880">
                <a:tc>
                  <a:txBody>
                    <a:bodyPr/>
                    <a:lstStyle/>
                    <a:p>
                      <a:pPr algn="l" fontAlgn="b"/>
                      <a:r>
                        <a:rPr lang="en-US" sz="1100" b="1" i="0" u="none" strike="noStrike">
                          <a:solidFill>
                            <a:schemeClr val="tx1"/>
                          </a:solidFill>
                          <a:effectLst/>
                          <a:latin typeface="Calibri" panose="020F0502020204030204" pitchFamily="34" charset="0"/>
                        </a:rPr>
                        <a:t>Genome4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4367749"/>
                  </a:ext>
                </a:extLst>
              </a:tr>
              <a:tr h="182880">
                <a:tc>
                  <a:txBody>
                    <a:bodyPr/>
                    <a:lstStyle/>
                    <a:p>
                      <a:pPr algn="l" fontAlgn="b"/>
                      <a:r>
                        <a:rPr lang="en-US" sz="1100" b="1" i="0" u="none" strike="noStrike">
                          <a:solidFill>
                            <a:schemeClr val="tx1"/>
                          </a:solidFill>
                          <a:effectLst/>
                          <a:latin typeface="Calibri" panose="020F0502020204030204" pitchFamily="34" charset="0"/>
                        </a:rPr>
                        <a:t>Genome5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1.1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2.1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3.1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chemeClr val="tx1"/>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chemeClr val="tx1"/>
                          </a:solidFill>
                          <a:effectLst/>
                          <a:latin typeface="Calibri" panose="020F0502020204030204" pitchFamily="34" charset="0"/>
                        </a:rPr>
                        <a:t>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9879952"/>
                  </a:ext>
                </a:extLst>
              </a:tr>
            </a:tbl>
          </a:graphicData>
        </a:graphic>
      </p:graphicFrame>
      <p:sp>
        <p:nvSpPr>
          <p:cNvPr id="14" name="TextBox 13">
            <a:extLst>
              <a:ext uri="{FF2B5EF4-FFF2-40B4-BE49-F238E27FC236}">
                <a16:creationId xmlns:a16="http://schemas.microsoft.com/office/drawing/2014/main" id="{3F91E3E5-C212-43F9-AFEF-7688267974E7}"/>
              </a:ext>
            </a:extLst>
          </p:cNvPr>
          <p:cNvSpPr txBox="1"/>
          <p:nvPr/>
        </p:nvSpPr>
        <p:spPr>
          <a:xfrm>
            <a:off x="5948680" y="4266684"/>
            <a:ext cx="5207000" cy="307777"/>
          </a:xfrm>
          <a:prstGeom prst="rect">
            <a:avLst/>
          </a:prstGeom>
          <a:noFill/>
        </p:spPr>
        <p:txBody>
          <a:bodyPr wrap="square">
            <a:spAutoFit/>
          </a:bodyPr>
          <a:lstStyle/>
          <a:p>
            <a:pPr algn="ctr"/>
            <a:r>
              <a:rPr lang="en-US" sz="1400" dirty="0">
                <a:solidFill>
                  <a:schemeClr val="tx2"/>
                </a:solidFill>
              </a:rPr>
              <a:t>Something stupid resembling a multiple sequence alignment</a:t>
            </a:r>
            <a:endParaRPr lang="en-US" sz="1400" i="1" dirty="0">
              <a:solidFill>
                <a:schemeClr val="tx2"/>
              </a:solidFill>
            </a:endParaRPr>
          </a:p>
        </p:txBody>
      </p:sp>
    </p:spTree>
    <p:extLst>
      <p:ext uri="{BB962C8B-B14F-4D97-AF65-F5344CB8AC3E}">
        <p14:creationId xmlns:p14="http://schemas.microsoft.com/office/powerpoint/2010/main" val="3131552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BB0-FDDC-483C-90A9-95D86A57852B}"/>
              </a:ext>
            </a:extLst>
          </p:cNvPr>
          <p:cNvSpPr>
            <a:spLocks noGrp="1"/>
          </p:cNvSpPr>
          <p:nvPr>
            <p:ph type="title"/>
          </p:nvPr>
        </p:nvSpPr>
        <p:spPr/>
        <p:txBody>
          <a:bodyPr>
            <a:noAutofit/>
          </a:bodyPr>
          <a:lstStyle/>
          <a:p>
            <a:r>
              <a:rPr lang="en-US" sz="2800" dirty="0"/>
              <a:t>Modeling Mismatches in Synteny: </a:t>
            </a:r>
            <a:br>
              <a:rPr lang="en-US" sz="2800" dirty="0"/>
            </a:br>
            <a:r>
              <a:rPr lang="en-US" sz="2800" dirty="0"/>
              <a:t>The Modified Jukes-Cantor Substitution Model </a:t>
            </a:r>
          </a:p>
        </p:txBody>
      </p:sp>
      <p:sp>
        <p:nvSpPr>
          <p:cNvPr id="3" name="Content Placeholder 2">
            <a:extLst>
              <a:ext uri="{FF2B5EF4-FFF2-40B4-BE49-F238E27FC236}">
                <a16:creationId xmlns:a16="http://schemas.microsoft.com/office/drawing/2014/main" id="{8F94E913-90C0-4E81-98B6-091D6F4BC90F}"/>
              </a:ext>
            </a:extLst>
          </p:cNvPr>
          <p:cNvSpPr>
            <a:spLocks noGrp="1"/>
          </p:cNvSpPr>
          <p:nvPr>
            <p:ph idx="1"/>
          </p:nvPr>
        </p:nvSpPr>
        <p:spPr>
          <a:xfrm>
            <a:off x="913795" y="2067560"/>
            <a:ext cx="10353762" cy="2062480"/>
          </a:xfrm>
        </p:spPr>
        <p:txBody>
          <a:bodyPr/>
          <a:lstStyle/>
          <a:p>
            <a:r>
              <a:rPr lang="en-US" dirty="0"/>
              <a:t>The process model for phylogenetic inference generally stems from a nucleotide substitution model. E.g. JC69, K80.</a:t>
            </a:r>
          </a:p>
          <a:p>
            <a:r>
              <a:rPr lang="en-US" dirty="0"/>
              <a:t>A new process model is required that accounts only for gene gain and gene loss during the process of fractionation.</a:t>
            </a:r>
          </a:p>
        </p:txBody>
      </p:sp>
      <p:pic>
        <p:nvPicPr>
          <p:cNvPr id="12292" name="Picture 4" descr="Maximum likelihood">
            <a:extLst>
              <a:ext uri="{FF2B5EF4-FFF2-40B4-BE49-F238E27FC236}">
                <a16:creationId xmlns:a16="http://schemas.microsoft.com/office/drawing/2014/main" id="{6D6B293C-5975-463E-8760-6774B7F3D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38" y="431323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Probabilistic methods for phylogenetic trees (Part 2) - ppt download">
            <a:extLst>
              <a:ext uri="{FF2B5EF4-FFF2-40B4-BE49-F238E27FC236}">
                <a16:creationId xmlns:a16="http://schemas.microsoft.com/office/drawing/2014/main" id="{5E728B49-5B29-4E7A-827A-CFD5E534B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480" y="4287520"/>
            <a:ext cx="2946400" cy="2209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09DEEE95-3A05-4A14-8567-0DBEB991280C}"/>
              </a:ext>
            </a:extLst>
          </p:cNvPr>
          <p:cNvGraphicFramePr>
            <a:graphicFrameLocks noGrp="1"/>
          </p:cNvGraphicFramePr>
          <p:nvPr>
            <p:extLst>
              <p:ext uri="{D42A27DB-BD31-4B8C-83A1-F6EECF244321}">
                <p14:modId xmlns:p14="http://schemas.microsoft.com/office/powerpoint/2010/main" val="1850397006"/>
              </p:ext>
            </p:extLst>
          </p:nvPr>
        </p:nvGraphicFramePr>
        <p:xfrm>
          <a:off x="8151177" y="5062061"/>
          <a:ext cx="2095182" cy="884984"/>
        </p:xfrm>
        <a:graphic>
          <a:graphicData uri="http://schemas.openxmlformats.org/drawingml/2006/table">
            <a:tbl>
              <a:tblPr/>
              <a:tblGrid>
                <a:gridCol w="698394">
                  <a:extLst>
                    <a:ext uri="{9D8B030D-6E8A-4147-A177-3AD203B41FA5}">
                      <a16:colId xmlns:a16="http://schemas.microsoft.com/office/drawing/2014/main" val="1817806717"/>
                    </a:ext>
                  </a:extLst>
                </a:gridCol>
                <a:gridCol w="698394">
                  <a:extLst>
                    <a:ext uri="{9D8B030D-6E8A-4147-A177-3AD203B41FA5}">
                      <a16:colId xmlns:a16="http://schemas.microsoft.com/office/drawing/2014/main" val="1143452517"/>
                    </a:ext>
                  </a:extLst>
                </a:gridCol>
                <a:gridCol w="698394">
                  <a:extLst>
                    <a:ext uri="{9D8B030D-6E8A-4147-A177-3AD203B41FA5}">
                      <a16:colId xmlns:a16="http://schemas.microsoft.com/office/drawing/2014/main" val="758768129"/>
                    </a:ext>
                  </a:extLst>
                </a:gridCol>
              </a:tblGrid>
              <a:tr h="318667">
                <a:tc>
                  <a:txBody>
                    <a:bodyPr/>
                    <a:lstStyle/>
                    <a:p>
                      <a:pPr algn="l" fontAlgn="b"/>
                      <a:r>
                        <a:rPr lang="en-US" sz="1600" b="1" i="0" u="none" strike="noStrike">
                          <a:solidFill>
                            <a:schemeClr val="tx1"/>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chemeClr val="tx1"/>
                          </a:solidFill>
                          <a:effectLst/>
                          <a:latin typeface="Calibri" panose="020F0502020204030204" pitchFamily="34" charset="0"/>
                        </a:rPr>
                        <a:t>Gene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a:solidFill>
                            <a:schemeClr val="tx1"/>
                          </a:solidFill>
                          <a:effectLst/>
                          <a:latin typeface="Calibri" panose="020F0502020204030204" pitchFamily="34" charset="0"/>
                        </a:rPr>
                        <a:t>Gap</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6879842"/>
                  </a:ext>
                </a:extLst>
              </a:tr>
              <a:tr h="318667">
                <a:tc>
                  <a:txBody>
                    <a:bodyPr/>
                    <a:lstStyle/>
                    <a:p>
                      <a:pPr algn="l" fontAlgn="b"/>
                      <a:r>
                        <a:rPr lang="en-US" sz="1600" b="1" i="0" u="none" strike="noStrike" dirty="0">
                          <a:solidFill>
                            <a:schemeClr val="tx1"/>
                          </a:solidFill>
                          <a:effectLst/>
                          <a:latin typeface="Calibri" panose="020F0502020204030204" pitchFamily="34" charset="0"/>
                        </a:rPr>
                        <a:t>Gene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l-GR" sz="1600" b="1" i="0" u="none" strike="noStrike" dirty="0">
                          <a:solidFill>
                            <a:schemeClr val="tx1"/>
                          </a:solidFill>
                          <a:effectLst/>
                          <a:latin typeface="Calibri" panose="020F0502020204030204" pitchFamily="34" charset="0"/>
                        </a:rPr>
                        <a:t>-α</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l-GR" sz="1600" b="1" i="0" u="none" strike="noStrike" dirty="0">
                          <a:solidFill>
                            <a:schemeClr val="tx1"/>
                          </a:solidFill>
                          <a:effectLst/>
                          <a:latin typeface="Calibri" panose="020F0502020204030204" pitchFamily="34" charset="0"/>
                        </a:rPr>
                        <a:t>α</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7908831"/>
                  </a:ext>
                </a:extLst>
              </a:tr>
              <a:tr h="193405">
                <a:tc>
                  <a:txBody>
                    <a:bodyPr/>
                    <a:lstStyle/>
                    <a:p>
                      <a:pPr algn="l" fontAlgn="b"/>
                      <a:r>
                        <a:rPr lang="en-US" sz="1600" b="1" i="0" u="none" strike="noStrike">
                          <a:solidFill>
                            <a:schemeClr val="tx1"/>
                          </a:solidFill>
                          <a:effectLst/>
                          <a:latin typeface="Calibri" panose="020F0502020204030204" pitchFamily="34" charset="0"/>
                        </a:rPr>
                        <a:t>Gap</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l-GR" sz="1600" b="1" i="0" u="none" strike="noStrike">
                          <a:solidFill>
                            <a:schemeClr val="tx1"/>
                          </a:solidFill>
                          <a:effectLst/>
                          <a:latin typeface="Calibri" panose="020F0502020204030204" pitchFamily="34" charset="0"/>
                        </a:rPr>
                        <a:t>α</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l-GR" sz="1600" b="1" i="0" u="none" strike="noStrike" dirty="0">
                          <a:solidFill>
                            <a:schemeClr val="tx1"/>
                          </a:solidFill>
                          <a:effectLst/>
                          <a:latin typeface="Calibri" panose="020F0502020204030204" pitchFamily="34" charset="0"/>
                        </a:rPr>
                        <a:t>-α</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6273610"/>
                  </a:ext>
                </a:extLst>
              </a:tr>
            </a:tbl>
          </a:graphicData>
        </a:graphic>
      </p:graphicFrame>
      <p:sp>
        <p:nvSpPr>
          <p:cNvPr id="10" name="TextBox 9">
            <a:extLst>
              <a:ext uri="{FF2B5EF4-FFF2-40B4-BE49-F238E27FC236}">
                <a16:creationId xmlns:a16="http://schemas.microsoft.com/office/drawing/2014/main" id="{D36BA2F0-85D5-4FD2-B83D-7BAE5C448699}"/>
              </a:ext>
            </a:extLst>
          </p:cNvPr>
          <p:cNvSpPr txBox="1"/>
          <p:nvPr/>
        </p:nvSpPr>
        <p:spPr>
          <a:xfrm>
            <a:off x="7807960" y="4490204"/>
            <a:ext cx="3967480" cy="307777"/>
          </a:xfrm>
          <a:prstGeom prst="rect">
            <a:avLst/>
          </a:prstGeom>
          <a:noFill/>
        </p:spPr>
        <p:txBody>
          <a:bodyPr wrap="square">
            <a:spAutoFit/>
          </a:bodyPr>
          <a:lstStyle/>
          <a:p>
            <a:pPr algn="ctr"/>
            <a:r>
              <a:rPr lang="en-US" sz="1400" dirty="0">
                <a:solidFill>
                  <a:schemeClr val="tx2"/>
                </a:solidFill>
              </a:rPr>
              <a:t>Clown model for fractionating synteny blocks</a:t>
            </a:r>
            <a:endParaRPr lang="en-US" sz="1400" i="1" dirty="0">
              <a:solidFill>
                <a:schemeClr val="tx2"/>
              </a:solidFill>
            </a:endParaRPr>
          </a:p>
        </p:txBody>
      </p:sp>
      <p:pic>
        <p:nvPicPr>
          <p:cNvPr id="7" name="Picture 6">
            <a:extLst>
              <a:ext uri="{FF2B5EF4-FFF2-40B4-BE49-F238E27FC236}">
                <a16:creationId xmlns:a16="http://schemas.microsoft.com/office/drawing/2014/main" id="{D1EBCDF2-CF5D-4E3B-87D0-04566D28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3680" y="5047472"/>
            <a:ext cx="1041400" cy="953532"/>
          </a:xfrm>
          <a:prstGeom prst="rect">
            <a:avLst/>
          </a:prstGeom>
        </p:spPr>
      </p:pic>
    </p:spTree>
    <p:extLst>
      <p:ext uri="{BB962C8B-B14F-4D97-AF65-F5344CB8AC3E}">
        <p14:creationId xmlns:p14="http://schemas.microsoft.com/office/powerpoint/2010/main" val="10218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44C88-9D24-4B0F-BD3E-A5AABFA7C899}"/>
              </a:ext>
            </a:extLst>
          </p:cNvPr>
          <p:cNvSpPr>
            <a:spLocks noGrp="1"/>
          </p:cNvSpPr>
          <p:nvPr>
            <p:ph type="title"/>
          </p:nvPr>
        </p:nvSpPr>
        <p:spPr/>
        <p:txBody>
          <a:bodyPr/>
          <a:lstStyle/>
          <a:p>
            <a:r>
              <a:rPr lang="en-US" dirty="0"/>
              <a:t>Introducing Markov Chain Monte Carlo</a:t>
            </a:r>
          </a:p>
        </p:txBody>
      </p:sp>
      <p:sp>
        <p:nvSpPr>
          <p:cNvPr id="3" name="Content Placeholder 2">
            <a:extLst>
              <a:ext uri="{FF2B5EF4-FFF2-40B4-BE49-F238E27FC236}">
                <a16:creationId xmlns:a16="http://schemas.microsoft.com/office/drawing/2014/main" id="{E3E304BA-5C22-44B7-9AA8-4E49319E0583}"/>
              </a:ext>
            </a:extLst>
          </p:cNvPr>
          <p:cNvSpPr>
            <a:spLocks noGrp="1"/>
          </p:cNvSpPr>
          <p:nvPr>
            <p:ph idx="1"/>
          </p:nvPr>
        </p:nvSpPr>
        <p:spPr>
          <a:xfrm>
            <a:off x="913795" y="1732449"/>
            <a:ext cx="5329525" cy="4378791"/>
          </a:xfrm>
        </p:spPr>
        <p:txBody>
          <a:bodyPr>
            <a:normAutofit lnSpcReduction="10000"/>
          </a:bodyPr>
          <a:lstStyle/>
          <a:p>
            <a:r>
              <a:rPr lang="en-US" sz="1800" dirty="0"/>
              <a:t>Good for people with gambling addictions.</a:t>
            </a:r>
          </a:p>
          <a:p>
            <a:r>
              <a:rPr lang="en-US" sz="1800" dirty="0"/>
              <a:t>Monte Carlo simulations leverage randomness to make a prediction. E.g. we can estimate the value of pi by throwing darts at a circle that’s inscribed in a square.</a:t>
            </a:r>
          </a:p>
          <a:p>
            <a:r>
              <a:rPr lang="en-US" sz="1800" dirty="0"/>
              <a:t>Markov Chain Monte Carlo is just like regular Monte Carlo, but it has to pay for gas every time it wants to move.</a:t>
            </a:r>
          </a:p>
          <a:p>
            <a:r>
              <a:rPr lang="en-US" sz="1800" dirty="0"/>
              <a:t>The chain has no memory; it only knows where it is now when it wants to travel.</a:t>
            </a:r>
          </a:p>
          <a:p>
            <a:r>
              <a:rPr lang="en-US" sz="1800" dirty="0"/>
              <a:t>The MCMC animation was made in R: </a:t>
            </a:r>
            <a:r>
              <a:rPr lang="en-US" sz="1800" dirty="0">
                <a:hlinkClick r:id="rId2"/>
              </a:rPr>
              <a:t>https://github.com/rmcelreath/stat_rethinking_2022/blob/main/scripts_animation/08_MCMC.r</a:t>
            </a:r>
            <a:r>
              <a:rPr lang="en-US" sz="1800" dirty="0"/>
              <a:t> </a:t>
            </a:r>
          </a:p>
          <a:p>
            <a:endParaRPr lang="en-US" sz="1800" dirty="0"/>
          </a:p>
        </p:txBody>
      </p:sp>
      <p:pic>
        <p:nvPicPr>
          <p:cNvPr id="7" name="Picture 6">
            <a:extLst>
              <a:ext uri="{FF2B5EF4-FFF2-40B4-BE49-F238E27FC236}">
                <a16:creationId xmlns:a16="http://schemas.microsoft.com/office/drawing/2014/main" id="{FEC6DB78-6128-4803-A85E-86EEDB8C6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080" y="1859280"/>
            <a:ext cx="2179320" cy="2179320"/>
          </a:xfrm>
          <a:prstGeom prst="rect">
            <a:avLst/>
          </a:prstGeom>
        </p:spPr>
      </p:pic>
      <p:sp>
        <p:nvSpPr>
          <p:cNvPr id="10" name="TextBox 9">
            <a:extLst>
              <a:ext uri="{FF2B5EF4-FFF2-40B4-BE49-F238E27FC236}">
                <a16:creationId xmlns:a16="http://schemas.microsoft.com/office/drawing/2014/main" id="{A201AC12-A124-4605-A652-4990AA89F0DC}"/>
              </a:ext>
            </a:extLst>
          </p:cNvPr>
          <p:cNvSpPr txBox="1"/>
          <p:nvPr/>
        </p:nvSpPr>
        <p:spPr>
          <a:xfrm>
            <a:off x="7675880" y="4139684"/>
            <a:ext cx="3967480" cy="523220"/>
          </a:xfrm>
          <a:prstGeom prst="rect">
            <a:avLst/>
          </a:prstGeom>
          <a:noFill/>
        </p:spPr>
        <p:txBody>
          <a:bodyPr wrap="square">
            <a:spAutoFit/>
          </a:bodyPr>
          <a:lstStyle/>
          <a:p>
            <a:pPr algn="ctr"/>
            <a:r>
              <a:rPr lang="en-US" sz="1400" dirty="0">
                <a:solidFill>
                  <a:schemeClr val="tx2"/>
                </a:solidFill>
              </a:rPr>
              <a:t>Super cool: estimating pi using Monte Carlo simulations</a:t>
            </a:r>
            <a:endParaRPr lang="en-US" sz="1400" i="1" dirty="0">
              <a:solidFill>
                <a:schemeClr val="tx2"/>
              </a:solidFill>
            </a:endParaRPr>
          </a:p>
        </p:txBody>
      </p:sp>
      <p:sp>
        <p:nvSpPr>
          <p:cNvPr id="11" name="TextBox 10">
            <a:extLst>
              <a:ext uri="{FF2B5EF4-FFF2-40B4-BE49-F238E27FC236}">
                <a16:creationId xmlns:a16="http://schemas.microsoft.com/office/drawing/2014/main" id="{227EF0CA-E4E8-4C18-9CD9-0F0BB16666E8}"/>
              </a:ext>
            </a:extLst>
          </p:cNvPr>
          <p:cNvSpPr txBox="1"/>
          <p:nvPr/>
        </p:nvSpPr>
        <p:spPr>
          <a:xfrm>
            <a:off x="545592" y="6410960"/>
            <a:ext cx="8791111" cy="276999"/>
          </a:xfrm>
          <a:prstGeom prst="rect">
            <a:avLst/>
          </a:prstGeom>
          <a:noFill/>
        </p:spPr>
        <p:txBody>
          <a:bodyPr wrap="square" rtlCol="0">
            <a:spAutoFit/>
          </a:bodyPr>
          <a:lstStyle/>
          <a:p>
            <a:r>
              <a:rPr lang="en-US" sz="1200" dirty="0"/>
              <a:t>Ref: </a:t>
            </a:r>
            <a:r>
              <a:rPr lang="en-US" sz="1200" dirty="0">
                <a:hlinkClick r:id="rId4"/>
              </a:rPr>
              <a:t>https://en.wikipedia.org/wiki/Monte_Carlo_method</a:t>
            </a:r>
            <a:r>
              <a:rPr lang="en-US" sz="1200" dirty="0"/>
              <a:t> </a:t>
            </a:r>
          </a:p>
        </p:txBody>
      </p:sp>
      <p:pic>
        <p:nvPicPr>
          <p:cNvPr id="13" name="Picture 12">
            <a:extLst>
              <a:ext uri="{FF2B5EF4-FFF2-40B4-BE49-F238E27FC236}">
                <a16:creationId xmlns:a16="http://schemas.microsoft.com/office/drawing/2014/main" id="{FCD717DA-0475-4E4E-8F1B-23E0F26B7D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639" y="5090111"/>
            <a:ext cx="4955655" cy="1468169"/>
          </a:xfrm>
          <a:prstGeom prst="rect">
            <a:avLst/>
          </a:prstGeom>
        </p:spPr>
      </p:pic>
    </p:spTree>
    <p:extLst>
      <p:ext uri="{BB962C8B-B14F-4D97-AF65-F5344CB8AC3E}">
        <p14:creationId xmlns:p14="http://schemas.microsoft.com/office/powerpoint/2010/main" val="4185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FBB2-04FE-49CF-AD80-9FDF9E7D9E0E}"/>
              </a:ext>
            </a:extLst>
          </p:cNvPr>
          <p:cNvSpPr>
            <a:spLocks noGrp="1"/>
          </p:cNvSpPr>
          <p:nvPr>
            <p:ph type="title"/>
          </p:nvPr>
        </p:nvSpPr>
        <p:spPr/>
        <p:txBody>
          <a:bodyPr/>
          <a:lstStyle/>
          <a:p>
            <a:r>
              <a:rPr lang="en-US" dirty="0"/>
              <a:t>The Metropolis-Hastings MCMC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BB72FD-8E85-447A-8EE1-76508B2D4894}"/>
                  </a:ext>
                </a:extLst>
              </p:cNvPr>
              <p:cNvSpPr>
                <a:spLocks noGrp="1"/>
              </p:cNvSpPr>
              <p:nvPr>
                <p:ph idx="1"/>
              </p:nvPr>
            </p:nvSpPr>
            <p:spPr>
              <a:xfrm>
                <a:off x="913795" y="1549569"/>
                <a:ext cx="10353762" cy="4688671"/>
              </a:xfrm>
            </p:spPr>
            <p:txBody>
              <a:bodyPr>
                <a:normAutofit/>
              </a:bodyPr>
              <a:lstStyle/>
              <a:p>
                <a:r>
                  <a:rPr lang="en-US" dirty="0"/>
                  <a:t>1. Set initial state for d.</a:t>
                </a:r>
              </a:p>
              <a:p>
                <a:r>
                  <a:rPr lang="en-US" dirty="0"/>
                  <a:t> 2. Propose a new state d* (from an appropriate proposal density).</a:t>
                </a:r>
              </a:p>
              <a:p>
                <a:r>
                  <a:rPr lang="en-US" dirty="0"/>
                  <a:t> 3. Accept or reject the proposal with acceptance probability:</a:t>
                </a:r>
              </a:p>
              <a:p>
                <a:pPr marL="36900" indent="0">
                  <a:buNone/>
                </a:pPr>
                <a:r>
                  <a:rPr lang="en-US" dirty="0"/>
                  <a:t>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𝑜𝑟</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𝑃𝑜𝑠𝑡𝑒𝑟𝑖𝑜𝑟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num>
                      <m:den>
                        <m:r>
                          <a:rPr lang="en-US" i="1">
                            <a:latin typeface="Cambria Math" panose="02040503050406030204" pitchFamily="18" charset="0"/>
                          </a:rPr>
                          <m:t>𝑃𝑜𝑠𝑡𝑒𝑟𝑖𝑜𝑟</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𝑜𝑙𝑑</m:t>
                            </m:r>
                          </m:sub>
                        </m:sSub>
                        <m:r>
                          <a:rPr lang="en-US" i="1">
                            <a:latin typeface="Cambria Math" panose="02040503050406030204" pitchFamily="18" charset="0"/>
                          </a:rPr>
                          <m:t>)</m:t>
                        </m:r>
                      </m:den>
                    </m:f>
                    <m:r>
                      <a:rPr lang="en-US" b="0" i="1" smtClean="0">
                        <a:latin typeface="Cambria Math" panose="02040503050406030204" pitchFamily="18" charset="0"/>
                      </a:rPr>
                      <m:t> </m:t>
                    </m:r>
                  </m:oMath>
                </a14:m>
                <a:r>
                  <a:rPr lang="en-US" dirty="0"/>
                  <a:t>; whichever is lower.</a:t>
                </a:r>
              </a:p>
              <a:p>
                <a:pPr marL="36900" indent="0">
                  <a:buNone/>
                </a:pPr>
                <a:r>
                  <a:rPr lang="en-US" dirty="0"/>
                  <a:t>	If the probability of the random value is lower than the acceptance probability, set d=d*.</a:t>
                </a:r>
              </a:p>
              <a:p>
                <a:r>
                  <a:rPr lang="en-US" dirty="0"/>
                  <a:t> 4. Save d.</a:t>
                </a:r>
              </a:p>
              <a:p>
                <a:r>
                  <a:rPr lang="en-US" dirty="0"/>
                  <a:t> 5. Repeat from step 2.</a:t>
                </a:r>
              </a:p>
              <a:p>
                <a:endParaRPr lang="en-US" dirty="0"/>
              </a:p>
              <a:p>
                <a:r>
                  <a:rPr lang="en-US" dirty="0"/>
                  <a:t>Animation was made in</a:t>
                </a:r>
                <a:br>
                  <a:rPr lang="en-US" dirty="0"/>
                </a:br>
                <a:r>
                  <a:rPr lang="en-US" dirty="0" err="1"/>
                  <a:t>stata</a:t>
                </a:r>
                <a:r>
                  <a:rPr lang="en-US" dirty="0"/>
                  <a:t>. Not R. : (</a:t>
                </a:r>
              </a:p>
            </p:txBody>
          </p:sp>
        </mc:Choice>
        <mc:Fallback>
          <p:sp>
            <p:nvSpPr>
              <p:cNvPr id="3" name="Content Placeholder 2">
                <a:extLst>
                  <a:ext uri="{FF2B5EF4-FFF2-40B4-BE49-F238E27FC236}">
                    <a16:creationId xmlns:a16="http://schemas.microsoft.com/office/drawing/2014/main" id="{71BB72FD-8E85-447A-8EE1-76508B2D4894}"/>
                  </a:ext>
                </a:extLst>
              </p:cNvPr>
              <p:cNvSpPr>
                <a:spLocks noGrp="1" noRot="1" noChangeAspect="1" noMove="1" noResize="1" noEditPoints="1" noAdjustHandles="1" noChangeArrowheads="1" noChangeShapeType="1" noTextEdit="1"/>
              </p:cNvSpPr>
              <p:nvPr>
                <p:ph idx="1"/>
              </p:nvPr>
            </p:nvSpPr>
            <p:spPr>
              <a:xfrm>
                <a:off x="913795" y="1549569"/>
                <a:ext cx="10353762" cy="4688671"/>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DD02A6D-5933-4CA0-AFE7-3AA36A385DE4}"/>
              </a:ext>
            </a:extLst>
          </p:cNvPr>
          <p:cNvSpPr txBox="1"/>
          <p:nvPr/>
        </p:nvSpPr>
        <p:spPr>
          <a:xfrm>
            <a:off x="545592" y="6410960"/>
            <a:ext cx="8791111" cy="276999"/>
          </a:xfrm>
          <a:prstGeom prst="rect">
            <a:avLst/>
          </a:prstGeom>
          <a:noFill/>
        </p:spPr>
        <p:txBody>
          <a:bodyPr wrap="square" rtlCol="0">
            <a:spAutoFit/>
          </a:bodyPr>
          <a:lstStyle/>
          <a:p>
            <a:r>
              <a:rPr lang="en-US" sz="1200" dirty="0"/>
              <a:t>Credits: </a:t>
            </a:r>
            <a:r>
              <a:rPr lang="en-US" sz="1200" dirty="0">
                <a:hlinkClick r:id="rId3"/>
              </a:rPr>
              <a:t>https://youtu.be/OTO1DygELpY</a:t>
            </a:r>
            <a:r>
              <a:rPr lang="en-US" sz="1200" dirty="0"/>
              <a:t> </a:t>
            </a:r>
          </a:p>
        </p:txBody>
      </p:sp>
      <p:pic>
        <p:nvPicPr>
          <p:cNvPr id="6" name="Picture 5">
            <a:extLst>
              <a:ext uri="{FF2B5EF4-FFF2-40B4-BE49-F238E27FC236}">
                <a16:creationId xmlns:a16="http://schemas.microsoft.com/office/drawing/2014/main" id="{F27C69AD-300A-46EB-AF6A-BF7CCBBFF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876" y="4384039"/>
            <a:ext cx="7242638" cy="2072641"/>
          </a:xfrm>
          <a:prstGeom prst="rect">
            <a:avLst/>
          </a:prstGeom>
        </p:spPr>
      </p:pic>
    </p:spTree>
    <p:extLst>
      <p:ext uri="{BB962C8B-B14F-4D97-AF65-F5344CB8AC3E}">
        <p14:creationId xmlns:p14="http://schemas.microsoft.com/office/powerpoint/2010/main" val="4287799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1E42-617C-458B-AC94-3A8218CE1366}"/>
              </a:ext>
            </a:extLst>
          </p:cNvPr>
          <p:cNvSpPr>
            <a:spLocks noGrp="1"/>
          </p:cNvSpPr>
          <p:nvPr>
            <p:ph type="title"/>
          </p:nvPr>
        </p:nvSpPr>
        <p:spPr/>
        <p:txBody>
          <a:bodyPr>
            <a:normAutofit fontScale="90000"/>
          </a:bodyPr>
          <a:lstStyle/>
          <a:p>
            <a:r>
              <a:rPr lang="en-US" dirty="0"/>
              <a:t>Bayesian Distance Estimation: Markov Chain Monte Carlo</a:t>
            </a:r>
          </a:p>
        </p:txBody>
      </p:sp>
      <p:sp>
        <p:nvSpPr>
          <p:cNvPr id="3" name="Content Placeholder 2">
            <a:extLst>
              <a:ext uri="{FF2B5EF4-FFF2-40B4-BE49-F238E27FC236}">
                <a16:creationId xmlns:a16="http://schemas.microsoft.com/office/drawing/2014/main" id="{5FBAD477-472E-4DE9-99F0-E869AA624198}"/>
              </a:ext>
            </a:extLst>
          </p:cNvPr>
          <p:cNvSpPr>
            <a:spLocks noGrp="1"/>
          </p:cNvSpPr>
          <p:nvPr>
            <p:ph idx="1"/>
          </p:nvPr>
        </p:nvSpPr>
        <p:spPr>
          <a:xfrm>
            <a:off x="913795" y="1732449"/>
            <a:ext cx="10353762" cy="1315551"/>
          </a:xfrm>
        </p:spPr>
        <p:txBody>
          <a:bodyPr/>
          <a:lstStyle/>
          <a:p>
            <a:r>
              <a:rPr lang="en-US" dirty="0"/>
              <a:t>Code was shamelessly copied from </a:t>
            </a:r>
            <a:r>
              <a:rPr lang="en-US" dirty="0">
                <a:hlinkClick r:id="rId2"/>
              </a:rPr>
              <a:t>https://dosreislab.github.io/2016/05/17/write-your-own-bayesian-program.html</a:t>
            </a:r>
            <a:r>
              <a:rPr lang="en-US" dirty="0"/>
              <a:t> </a:t>
            </a:r>
          </a:p>
          <a:p>
            <a:r>
              <a:rPr lang="en-US" dirty="0"/>
              <a:t>A number of model diagnostics can help ensure the algorithm is working correctly.</a:t>
            </a:r>
          </a:p>
          <a:p>
            <a:endParaRPr lang="en-US" dirty="0"/>
          </a:p>
        </p:txBody>
      </p:sp>
      <p:pic>
        <p:nvPicPr>
          <p:cNvPr id="5" name="Picture 4">
            <a:extLst>
              <a:ext uri="{FF2B5EF4-FFF2-40B4-BE49-F238E27FC236}">
                <a16:creationId xmlns:a16="http://schemas.microsoft.com/office/drawing/2014/main" id="{2A484095-6AAA-4AE3-9DC7-437F8366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65" y="4378007"/>
            <a:ext cx="2418715" cy="1943785"/>
          </a:xfrm>
          <a:prstGeom prst="rect">
            <a:avLst/>
          </a:prstGeom>
        </p:spPr>
      </p:pic>
      <p:pic>
        <p:nvPicPr>
          <p:cNvPr id="7" name="Picture 6">
            <a:extLst>
              <a:ext uri="{FF2B5EF4-FFF2-40B4-BE49-F238E27FC236}">
                <a16:creationId xmlns:a16="http://schemas.microsoft.com/office/drawing/2014/main" id="{A659D65D-1030-48DC-AAED-9DE1FA44D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3260" y="4384040"/>
            <a:ext cx="2453814" cy="1971992"/>
          </a:xfrm>
          <a:prstGeom prst="rect">
            <a:avLst/>
          </a:prstGeom>
        </p:spPr>
      </p:pic>
      <p:pic>
        <p:nvPicPr>
          <p:cNvPr id="9" name="Picture 8">
            <a:extLst>
              <a:ext uri="{FF2B5EF4-FFF2-40B4-BE49-F238E27FC236}">
                <a16:creationId xmlns:a16="http://schemas.microsoft.com/office/drawing/2014/main" id="{E05A36C9-C9AA-4C45-963F-F9A1AFC05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765" y="4384040"/>
            <a:ext cx="2498062" cy="2007552"/>
          </a:xfrm>
          <a:prstGeom prst="rect">
            <a:avLst/>
          </a:prstGeom>
        </p:spPr>
      </p:pic>
      <p:pic>
        <p:nvPicPr>
          <p:cNvPr id="11" name="Picture 10">
            <a:extLst>
              <a:ext uri="{FF2B5EF4-FFF2-40B4-BE49-F238E27FC236}">
                <a16:creationId xmlns:a16="http://schemas.microsoft.com/office/drawing/2014/main" id="{987A0343-8707-40E7-BCE3-5A4569E0F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1608" y="4389120"/>
            <a:ext cx="2523346" cy="2027872"/>
          </a:xfrm>
          <a:prstGeom prst="rect">
            <a:avLst/>
          </a:prstGeom>
        </p:spPr>
      </p:pic>
      <p:sp>
        <p:nvSpPr>
          <p:cNvPr id="12" name="Rectangle 11">
            <a:extLst>
              <a:ext uri="{FF2B5EF4-FFF2-40B4-BE49-F238E27FC236}">
                <a16:creationId xmlns:a16="http://schemas.microsoft.com/office/drawing/2014/main" id="{32056C50-C1A0-4FD0-842E-3B9EC7BB6E82}"/>
              </a:ext>
            </a:extLst>
          </p:cNvPr>
          <p:cNvSpPr/>
          <p:nvPr/>
        </p:nvSpPr>
        <p:spPr>
          <a:xfrm>
            <a:off x="10175240" y="4480560"/>
            <a:ext cx="706120" cy="1879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906171-2DC4-4C6B-B4E0-1DCBA0484BFF}"/>
              </a:ext>
            </a:extLst>
          </p:cNvPr>
          <p:cNvSpPr txBox="1"/>
          <p:nvPr/>
        </p:nvSpPr>
        <p:spPr>
          <a:xfrm>
            <a:off x="878840" y="4434840"/>
            <a:ext cx="1810111" cy="307777"/>
          </a:xfrm>
          <a:prstGeom prst="rect">
            <a:avLst/>
          </a:prstGeom>
          <a:noFill/>
        </p:spPr>
        <p:txBody>
          <a:bodyPr wrap="none" rtlCol="0">
            <a:spAutoFit/>
          </a:bodyPr>
          <a:lstStyle/>
          <a:p>
            <a:r>
              <a:rPr lang="en-US" sz="1400" dirty="0">
                <a:solidFill>
                  <a:schemeClr val="bg1"/>
                </a:solidFill>
              </a:rPr>
              <a:t>MCMC Estimating d</a:t>
            </a:r>
          </a:p>
        </p:txBody>
      </p:sp>
      <p:sp>
        <p:nvSpPr>
          <p:cNvPr id="15" name="TextBox 14">
            <a:extLst>
              <a:ext uri="{FF2B5EF4-FFF2-40B4-BE49-F238E27FC236}">
                <a16:creationId xmlns:a16="http://schemas.microsoft.com/office/drawing/2014/main" id="{699794A8-4878-481B-AEC8-FBB7AB05DD00}"/>
              </a:ext>
            </a:extLst>
          </p:cNvPr>
          <p:cNvSpPr txBox="1"/>
          <p:nvPr/>
        </p:nvSpPr>
        <p:spPr>
          <a:xfrm>
            <a:off x="3535680" y="4434840"/>
            <a:ext cx="2169184" cy="276999"/>
          </a:xfrm>
          <a:prstGeom prst="rect">
            <a:avLst/>
          </a:prstGeom>
          <a:noFill/>
        </p:spPr>
        <p:txBody>
          <a:bodyPr wrap="none" rtlCol="0">
            <a:spAutoFit/>
          </a:bodyPr>
          <a:lstStyle/>
          <a:p>
            <a:r>
              <a:rPr lang="en-US" sz="1200" dirty="0">
                <a:solidFill>
                  <a:schemeClr val="bg1"/>
                </a:solidFill>
              </a:rPr>
              <a:t>Famous long-chain Caterpillar</a:t>
            </a:r>
          </a:p>
        </p:txBody>
      </p:sp>
      <p:sp>
        <p:nvSpPr>
          <p:cNvPr id="16" name="TextBox 15">
            <a:extLst>
              <a:ext uri="{FF2B5EF4-FFF2-40B4-BE49-F238E27FC236}">
                <a16:creationId xmlns:a16="http://schemas.microsoft.com/office/drawing/2014/main" id="{4AF9FDAB-1CE2-404C-A5B5-F16931D751CF}"/>
              </a:ext>
            </a:extLst>
          </p:cNvPr>
          <p:cNvSpPr txBox="1"/>
          <p:nvPr/>
        </p:nvSpPr>
        <p:spPr>
          <a:xfrm>
            <a:off x="6319520" y="4445000"/>
            <a:ext cx="2408032" cy="276999"/>
          </a:xfrm>
          <a:prstGeom prst="rect">
            <a:avLst/>
          </a:prstGeom>
          <a:noFill/>
        </p:spPr>
        <p:txBody>
          <a:bodyPr wrap="none" rtlCol="0">
            <a:spAutoFit/>
          </a:bodyPr>
          <a:lstStyle/>
          <a:p>
            <a:r>
              <a:rPr lang="en-US" sz="1200" dirty="0">
                <a:solidFill>
                  <a:schemeClr val="bg1"/>
                </a:solidFill>
              </a:rPr>
              <a:t>Sampling from the MCMC results</a:t>
            </a:r>
          </a:p>
        </p:txBody>
      </p:sp>
      <p:sp>
        <p:nvSpPr>
          <p:cNvPr id="17" name="TextBox 16">
            <a:extLst>
              <a:ext uri="{FF2B5EF4-FFF2-40B4-BE49-F238E27FC236}">
                <a16:creationId xmlns:a16="http://schemas.microsoft.com/office/drawing/2014/main" id="{D4F00D41-88D5-444C-858E-3FA963C95AFE}"/>
              </a:ext>
            </a:extLst>
          </p:cNvPr>
          <p:cNvSpPr txBox="1"/>
          <p:nvPr/>
        </p:nvSpPr>
        <p:spPr>
          <a:xfrm>
            <a:off x="9560560" y="4460240"/>
            <a:ext cx="1880643" cy="276999"/>
          </a:xfrm>
          <a:prstGeom prst="rect">
            <a:avLst/>
          </a:prstGeom>
          <a:noFill/>
        </p:spPr>
        <p:txBody>
          <a:bodyPr wrap="none" rtlCol="0">
            <a:spAutoFit/>
          </a:bodyPr>
          <a:lstStyle/>
          <a:p>
            <a:r>
              <a:rPr lang="en-US" sz="1200" dirty="0">
                <a:solidFill>
                  <a:schemeClr val="bg1"/>
                </a:solidFill>
              </a:rPr>
              <a:t>Checking Autocorrelation</a:t>
            </a:r>
          </a:p>
        </p:txBody>
      </p:sp>
      <p:sp>
        <p:nvSpPr>
          <p:cNvPr id="18" name="TextBox 17">
            <a:extLst>
              <a:ext uri="{FF2B5EF4-FFF2-40B4-BE49-F238E27FC236}">
                <a16:creationId xmlns:a16="http://schemas.microsoft.com/office/drawing/2014/main" id="{7276E3C7-C9CC-4649-A6FA-02CA199CE6BF}"/>
              </a:ext>
            </a:extLst>
          </p:cNvPr>
          <p:cNvSpPr txBox="1"/>
          <p:nvPr/>
        </p:nvSpPr>
        <p:spPr>
          <a:xfrm>
            <a:off x="609601" y="3088640"/>
            <a:ext cx="2331720" cy="1077218"/>
          </a:xfrm>
          <a:prstGeom prst="rect">
            <a:avLst/>
          </a:prstGeom>
          <a:noFill/>
        </p:spPr>
        <p:txBody>
          <a:bodyPr wrap="square" rtlCol="0">
            <a:spAutoFit/>
          </a:bodyPr>
          <a:lstStyle/>
          <a:p>
            <a:pPr algn="ctr"/>
            <a:r>
              <a:rPr lang="en-US" sz="1600" dirty="0">
                <a:solidFill>
                  <a:schemeClr val="tx2"/>
                </a:solidFill>
              </a:rPr>
              <a:t>The Chain starts off at a random value of d and slowly finds its way to a good estimate.</a:t>
            </a:r>
          </a:p>
        </p:txBody>
      </p:sp>
      <p:sp>
        <p:nvSpPr>
          <p:cNvPr id="19" name="TextBox 18">
            <a:extLst>
              <a:ext uri="{FF2B5EF4-FFF2-40B4-BE49-F238E27FC236}">
                <a16:creationId xmlns:a16="http://schemas.microsoft.com/office/drawing/2014/main" id="{6776451C-04D0-4AC8-94BD-4F7144CB61F7}"/>
              </a:ext>
            </a:extLst>
          </p:cNvPr>
          <p:cNvSpPr txBox="1"/>
          <p:nvPr/>
        </p:nvSpPr>
        <p:spPr>
          <a:xfrm>
            <a:off x="3398521" y="3093720"/>
            <a:ext cx="2331720" cy="1077218"/>
          </a:xfrm>
          <a:prstGeom prst="rect">
            <a:avLst/>
          </a:prstGeom>
          <a:noFill/>
        </p:spPr>
        <p:txBody>
          <a:bodyPr wrap="square" rtlCol="0">
            <a:spAutoFit/>
          </a:bodyPr>
          <a:lstStyle/>
          <a:p>
            <a:pPr algn="ctr"/>
            <a:r>
              <a:rPr lang="en-US" sz="1600" dirty="0">
                <a:solidFill>
                  <a:schemeClr val="tx2"/>
                </a:solidFill>
              </a:rPr>
              <a:t>A long run of the chain produces a rendition of the famous Caterpillar plot.</a:t>
            </a:r>
          </a:p>
        </p:txBody>
      </p:sp>
      <p:sp>
        <p:nvSpPr>
          <p:cNvPr id="20" name="TextBox 19">
            <a:extLst>
              <a:ext uri="{FF2B5EF4-FFF2-40B4-BE49-F238E27FC236}">
                <a16:creationId xmlns:a16="http://schemas.microsoft.com/office/drawing/2014/main" id="{EA98365F-C6A3-47B3-892D-764F72753F5D}"/>
              </a:ext>
            </a:extLst>
          </p:cNvPr>
          <p:cNvSpPr txBox="1"/>
          <p:nvPr/>
        </p:nvSpPr>
        <p:spPr>
          <a:xfrm>
            <a:off x="6350001" y="3042920"/>
            <a:ext cx="2331720" cy="1323439"/>
          </a:xfrm>
          <a:prstGeom prst="rect">
            <a:avLst/>
          </a:prstGeom>
          <a:noFill/>
        </p:spPr>
        <p:txBody>
          <a:bodyPr wrap="square" rtlCol="0">
            <a:spAutoFit/>
          </a:bodyPr>
          <a:lstStyle/>
          <a:p>
            <a:pPr algn="ctr"/>
            <a:r>
              <a:rPr lang="en-US" sz="1600" dirty="0">
                <a:solidFill>
                  <a:schemeClr val="tx2"/>
                </a:solidFill>
              </a:rPr>
              <a:t>Histogram of samples from the MCMC run seen on top of the true posterior distribution in red.</a:t>
            </a:r>
          </a:p>
        </p:txBody>
      </p:sp>
      <p:sp>
        <p:nvSpPr>
          <p:cNvPr id="21" name="TextBox 20">
            <a:extLst>
              <a:ext uri="{FF2B5EF4-FFF2-40B4-BE49-F238E27FC236}">
                <a16:creationId xmlns:a16="http://schemas.microsoft.com/office/drawing/2014/main" id="{A82E9F12-09D2-4107-963B-81FE68B3927A}"/>
              </a:ext>
            </a:extLst>
          </p:cNvPr>
          <p:cNvSpPr txBox="1"/>
          <p:nvPr/>
        </p:nvSpPr>
        <p:spPr>
          <a:xfrm>
            <a:off x="9235441" y="3042920"/>
            <a:ext cx="2331720" cy="1323439"/>
          </a:xfrm>
          <a:prstGeom prst="rect">
            <a:avLst/>
          </a:prstGeom>
          <a:noFill/>
        </p:spPr>
        <p:txBody>
          <a:bodyPr wrap="square" rtlCol="0">
            <a:spAutoFit/>
          </a:bodyPr>
          <a:lstStyle/>
          <a:p>
            <a:pPr algn="ctr"/>
            <a:r>
              <a:rPr lang="en-US" sz="1600" dirty="0">
                <a:solidFill>
                  <a:schemeClr val="tx2"/>
                </a:solidFill>
              </a:rPr>
              <a:t>Autocorrelation between the samples are assessed. Too much autocorrelation make the chain inefficient.</a:t>
            </a:r>
          </a:p>
        </p:txBody>
      </p:sp>
    </p:spTree>
    <p:extLst>
      <p:ext uri="{BB962C8B-B14F-4D97-AF65-F5344CB8AC3E}">
        <p14:creationId xmlns:p14="http://schemas.microsoft.com/office/powerpoint/2010/main" val="1878299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6F25-DC0F-41D5-B62B-FB62E26D26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E0F5E2-3527-4C04-A32C-AB8ED23B7F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90189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D1EE-BEDE-4DB5-BBBF-9749E6DA14A4}"/>
              </a:ext>
            </a:extLst>
          </p:cNvPr>
          <p:cNvSpPr>
            <a:spLocks noGrp="1"/>
          </p:cNvSpPr>
          <p:nvPr>
            <p:ph type="title"/>
          </p:nvPr>
        </p:nvSpPr>
        <p:spPr/>
        <p:txBody>
          <a:bodyPr/>
          <a:lstStyle/>
          <a:p>
            <a:r>
              <a:rPr lang="en-US" dirty="0"/>
              <a:t>Bonus: Plotting Cats in R</a:t>
            </a:r>
          </a:p>
        </p:txBody>
      </p:sp>
      <p:sp>
        <p:nvSpPr>
          <p:cNvPr id="3" name="Content Placeholder 2">
            <a:extLst>
              <a:ext uri="{FF2B5EF4-FFF2-40B4-BE49-F238E27FC236}">
                <a16:creationId xmlns:a16="http://schemas.microsoft.com/office/drawing/2014/main" id="{A2350EE1-23E2-46D6-87CD-796FD9FDD442}"/>
              </a:ext>
            </a:extLst>
          </p:cNvPr>
          <p:cNvSpPr>
            <a:spLocks noGrp="1"/>
          </p:cNvSpPr>
          <p:nvPr>
            <p:ph idx="1"/>
          </p:nvPr>
        </p:nvSpPr>
        <p:spPr/>
        <p:txBody>
          <a:bodyPr/>
          <a:lstStyle/>
          <a:p>
            <a:r>
              <a:rPr lang="en-US" dirty="0"/>
              <a:t>Beautiful, beautiful packages such as </a:t>
            </a:r>
            <a:r>
              <a:rPr lang="en-US" i="1" dirty="0" err="1"/>
              <a:t>CatterPlots</a:t>
            </a:r>
            <a:r>
              <a:rPr lang="en-US" dirty="0"/>
              <a:t>, </a:t>
            </a:r>
            <a:r>
              <a:rPr lang="en-US" i="1" dirty="0" err="1"/>
              <a:t>ggcats</a:t>
            </a:r>
            <a:r>
              <a:rPr lang="en-US" i="1" dirty="0"/>
              <a:t> </a:t>
            </a:r>
            <a:r>
              <a:rPr lang="en-US" dirty="0"/>
              <a:t>let you put furry little devils in your plots.</a:t>
            </a:r>
          </a:p>
          <a:p>
            <a:r>
              <a:rPr lang="en-US" dirty="0"/>
              <a:t>Use them to distract your PI from your horrible results!</a:t>
            </a:r>
          </a:p>
        </p:txBody>
      </p:sp>
      <p:pic>
        <p:nvPicPr>
          <p:cNvPr id="5" name="Picture 4">
            <a:extLst>
              <a:ext uri="{FF2B5EF4-FFF2-40B4-BE49-F238E27FC236}">
                <a16:creationId xmlns:a16="http://schemas.microsoft.com/office/drawing/2014/main" id="{660AEBA1-29B3-4703-BEAA-1297A8439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060" y="3180857"/>
            <a:ext cx="2492022" cy="2492022"/>
          </a:xfrm>
          <a:prstGeom prst="rect">
            <a:avLst/>
          </a:prstGeom>
        </p:spPr>
      </p:pic>
      <p:pic>
        <p:nvPicPr>
          <p:cNvPr id="7" name="Picture 6">
            <a:extLst>
              <a:ext uri="{FF2B5EF4-FFF2-40B4-BE49-F238E27FC236}">
                <a16:creationId xmlns:a16="http://schemas.microsoft.com/office/drawing/2014/main" id="{3BB7A5AC-513B-4832-8363-7B76BEB25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909" y="3245984"/>
            <a:ext cx="3198541" cy="2402884"/>
          </a:xfrm>
          <a:prstGeom prst="rect">
            <a:avLst/>
          </a:prstGeom>
        </p:spPr>
      </p:pic>
      <p:pic>
        <p:nvPicPr>
          <p:cNvPr id="11" name="Picture 10">
            <a:extLst>
              <a:ext uri="{FF2B5EF4-FFF2-40B4-BE49-F238E27FC236}">
                <a16:creationId xmlns:a16="http://schemas.microsoft.com/office/drawing/2014/main" id="{2230B447-857A-4EDF-961B-8696ACCE9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6682" y="3179722"/>
            <a:ext cx="2498518" cy="2498518"/>
          </a:xfrm>
          <a:prstGeom prst="rect">
            <a:avLst/>
          </a:prstGeom>
        </p:spPr>
      </p:pic>
      <p:sp>
        <p:nvSpPr>
          <p:cNvPr id="12" name="TextBox 11">
            <a:extLst>
              <a:ext uri="{FF2B5EF4-FFF2-40B4-BE49-F238E27FC236}">
                <a16:creationId xmlns:a16="http://schemas.microsoft.com/office/drawing/2014/main" id="{8026E8DD-C41A-4664-9E09-8DCCFAC277CF}"/>
              </a:ext>
            </a:extLst>
          </p:cNvPr>
          <p:cNvSpPr txBox="1"/>
          <p:nvPr/>
        </p:nvSpPr>
        <p:spPr>
          <a:xfrm>
            <a:off x="619112" y="5872838"/>
            <a:ext cx="8791111" cy="830997"/>
          </a:xfrm>
          <a:prstGeom prst="rect">
            <a:avLst/>
          </a:prstGeom>
          <a:noFill/>
        </p:spPr>
        <p:txBody>
          <a:bodyPr wrap="square" rtlCol="0">
            <a:spAutoFit/>
          </a:bodyPr>
          <a:lstStyle/>
          <a:p>
            <a:r>
              <a:rPr lang="en-US" sz="1200" dirty="0"/>
              <a:t>Look up:</a:t>
            </a:r>
          </a:p>
          <a:p>
            <a:r>
              <a:rPr lang="en-US" sz="1200" dirty="0"/>
              <a:t>1. </a:t>
            </a:r>
            <a:r>
              <a:rPr lang="en-US" sz="1200" dirty="0">
                <a:hlinkClick r:id="rId5"/>
              </a:rPr>
              <a:t>https://r-charts.com/miscellaneous/ggcats/</a:t>
            </a:r>
            <a:r>
              <a:rPr lang="en-US" sz="1200" dirty="0"/>
              <a:t> </a:t>
            </a:r>
          </a:p>
          <a:p>
            <a:r>
              <a:rPr lang="en-US" sz="1200" dirty="0"/>
              <a:t>2. </a:t>
            </a:r>
            <a:r>
              <a:rPr lang="en-US" sz="1200" dirty="0">
                <a:hlinkClick r:id="rId6"/>
              </a:rPr>
              <a:t>https://www.r-bloggers.com/2017/02/catterplots-plots-with-cats/</a:t>
            </a:r>
            <a:r>
              <a:rPr lang="en-US" sz="1200" dirty="0"/>
              <a:t> </a:t>
            </a:r>
          </a:p>
          <a:p>
            <a:r>
              <a:rPr lang="en-US" sz="1200" dirty="0"/>
              <a:t>3. </a:t>
            </a:r>
            <a:r>
              <a:rPr lang="en-US" sz="1200" dirty="0">
                <a:hlinkClick r:id="rId7"/>
              </a:rPr>
              <a:t>https://towardsdatascience.com/stranger-things-adding-cats-to-your-plots-on-r-9f46acb798bb</a:t>
            </a:r>
            <a:r>
              <a:rPr lang="en-US" sz="1200" dirty="0"/>
              <a:t> </a:t>
            </a:r>
          </a:p>
        </p:txBody>
      </p:sp>
    </p:spTree>
    <p:extLst>
      <p:ext uri="{BB962C8B-B14F-4D97-AF65-F5344CB8AC3E}">
        <p14:creationId xmlns:p14="http://schemas.microsoft.com/office/powerpoint/2010/main" val="1303929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7F94-CC2D-42B8-BB5C-AEC3301FD0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99B442-DC1B-40B2-9787-C9A39C18A8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697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1DD7-DDBE-4EB2-AB6C-D735DF8166CA}"/>
              </a:ext>
            </a:extLst>
          </p:cNvPr>
          <p:cNvSpPr>
            <a:spLocks noGrp="1"/>
          </p:cNvSpPr>
          <p:nvPr>
            <p:ph type="title"/>
          </p:nvPr>
        </p:nvSpPr>
        <p:spPr/>
        <p:txBody>
          <a:bodyPr/>
          <a:lstStyle/>
          <a:p>
            <a:r>
              <a:rPr lang="en-US" dirty="0"/>
              <a:t>An Overused Introductory Example (slide 2)</a:t>
            </a:r>
          </a:p>
        </p:txBody>
      </p:sp>
      <p:sp>
        <p:nvSpPr>
          <p:cNvPr id="3" name="Content Placeholder 2">
            <a:extLst>
              <a:ext uri="{FF2B5EF4-FFF2-40B4-BE49-F238E27FC236}">
                <a16:creationId xmlns:a16="http://schemas.microsoft.com/office/drawing/2014/main" id="{C58D6F50-E855-456B-93FD-685B03061343}"/>
              </a:ext>
            </a:extLst>
          </p:cNvPr>
          <p:cNvSpPr>
            <a:spLocks noGrp="1"/>
          </p:cNvSpPr>
          <p:nvPr>
            <p:ph idx="1"/>
          </p:nvPr>
        </p:nvSpPr>
        <p:spPr/>
        <p:txBody>
          <a:bodyPr/>
          <a:lstStyle/>
          <a:p>
            <a:r>
              <a:rPr lang="en-US" dirty="0"/>
              <a:t>Note: Can be solved using the Bayes’ rule, but not a Bayesian Inference problem.</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418A1CE-964B-45E4-B9BC-CF621936D08D}"/>
                  </a:ext>
                </a:extLst>
              </p:cNvPr>
              <p:cNvSpPr txBox="1"/>
              <p:nvPr/>
            </p:nvSpPr>
            <p:spPr>
              <a:xfrm>
                <a:off x="1194694" y="2403169"/>
                <a:ext cx="8988423" cy="584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pitchFamily="18" charset="0"/>
                        </a:rPr>
                        <m:t>𝑝</m:t>
                      </m:r>
                      <m:d>
                        <m:dPr>
                          <m:ctrlPr>
                            <a:rPr lang="en-US" b="0" i="1" smtClean="0">
                              <a:solidFill>
                                <a:schemeClr val="tx2"/>
                              </a:solidFill>
                              <a:latin typeface="Cambria Math" panose="02040503050406030204" pitchFamily="18" charset="0"/>
                            </a:rPr>
                          </m:ctrlPr>
                        </m:dPr>
                        <m:e>
                          <m:r>
                            <a:rPr lang="en-US" b="0" i="1" smtClean="0">
                              <a:solidFill>
                                <a:schemeClr val="tx2"/>
                              </a:solidFill>
                              <a:latin typeface="Cambria Math" panose="02040503050406030204" pitchFamily="18" charset="0"/>
                            </a:rPr>
                            <m:t>h𝑎𝑠</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𝐻𝐼𝑉</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𝑔𝑖𝑣𝑒𝑛</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𝑡𝑒𝑠𝑡𝑒𝑑</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𝑝𝑜𝑠𝑖𝑡𝑖𝑣𝑒</m:t>
                          </m:r>
                        </m:e>
                      </m:d>
                      <m:r>
                        <a:rPr lang="en-US" b="0" i="1" smtClean="0">
                          <a:solidFill>
                            <a:schemeClr val="tx2"/>
                          </a:solidFill>
                          <a:latin typeface="Cambria Math" panose="02040503050406030204" pitchFamily="18" charset="0"/>
                        </a:rPr>
                        <m:t>= </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𝑝</m:t>
                          </m:r>
                          <m:d>
                            <m:dPr>
                              <m:ctrlPr>
                                <a:rPr lang="en-US" b="0" i="1" smtClean="0">
                                  <a:solidFill>
                                    <a:schemeClr val="tx2"/>
                                  </a:solidFill>
                                  <a:latin typeface="Cambria Math" panose="02040503050406030204" pitchFamily="18" charset="0"/>
                                </a:rPr>
                              </m:ctrlPr>
                            </m:dPr>
                            <m:e>
                              <m:r>
                                <a:rPr lang="en-US" b="0" i="1" smtClean="0">
                                  <a:solidFill>
                                    <a:schemeClr val="tx2"/>
                                  </a:solidFill>
                                  <a:latin typeface="Cambria Math" panose="02040503050406030204" pitchFamily="18" charset="0"/>
                                </a:rPr>
                                <m:t>h𝑎𝑠</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𝑡𝑒𝑠𝑡𝑒𝑑</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𝑝𝑜𝑠𝑖𝑡𝑖𝑣𝑒</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𝑔𝑖𝑣𝑒𝑛</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h𝑎𝑠</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𝐻𝐼𝑉</m:t>
                              </m:r>
                            </m:e>
                          </m:d>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𝑝</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h𝑎𝑠</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𝐻𝐼𝑉</m:t>
                          </m:r>
                          <m:r>
                            <a:rPr lang="en-US" b="0" i="1" smtClean="0">
                              <a:solidFill>
                                <a:schemeClr val="tx2"/>
                              </a:solidFill>
                              <a:latin typeface="Cambria Math" panose="02040503050406030204" pitchFamily="18" charset="0"/>
                            </a:rPr>
                            <m:t>)</m:t>
                          </m:r>
                        </m:num>
                        <m:den>
                          <m:r>
                            <a:rPr lang="en-US" b="0" i="1" smtClean="0">
                              <a:solidFill>
                                <a:schemeClr val="tx2"/>
                              </a:solidFill>
                              <a:latin typeface="Cambria Math" panose="02040503050406030204" pitchFamily="18" charset="0"/>
                            </a:rPr>
                            <m:t>𝑝</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𝑡𝑒𝑠𝑡𝑖𝑛𝑔</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𝑝𝑜𝑠𝑖𝑡𝑖𝑣𝑒</m:t>
                          </m:r>
                          <m:r>
                            <a:rPr lang="en-US" b="0" i="1" smtClean="0">
                              <a:solidFill>
                                <a:schemeClr val="tx2"/>
                              </a:solidFill>
                              <a:latin typeface="Cambria Math" panose="02040503050406030204" pitchFamily="18" charset="0"/>
                            </a:rPr>
                            <m:t>)</m:t>
                          </m:r>
                        </m:den>
                      </m:f>
                    </m:oMath>
                  </m:oMathPara>
                </a14:m>
                <a:endParaRPr lang="en-US" dirty="0">
                  <a:solidFill>
                    <a:schemeClr val="tx2"/>
                  </a:solidFill>
                </a:endParaRPr>
              </a:p>
            </p:txBody>
          </p:sp>
        </mc:Choice>
        <mc:Fallback>
          <p:sp>
            <p:nvSpPr>
              <p:cNvPr id="4" name="TextBox 3">
                <a:extLst>
                  <a:ext uri="{FF2B5EF4-FFF2-40B4-BE49-F238E27FC236}">
                    <a16:creationId xmlns:a16="http://schemas.microsoft.com/office/drawing/2014/main" id="{C418A1CE-964B-45E4-B9BC-CF621936D08D}"/>
                  </a:ext>
                </a:extLst>
              </p:cNvPr>
              <p:cNvSpPr txBox="1">
                <a:spLocks noRot="1" noChangeAspect="1" noMove="1" noResize="1" noEditPoints="1" noAdjustHandles="1" noChangeArrowheads="1" noChangeShapeType="1" noTextEdit="1"/>
              </p:cNvSpPr>
              <p:nvPr/>
            </p:nvSpPr>
            <p:spPr>
              <a:xfrm>
                <a:off x="1194694" y="2403169"/>
                <a:ext cx="8988423" cy="5841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7670593-AF4F-417D-962F-F0F7BD1A1AE9}"/>
                  </a:ext>
                </a:extLst>
              </p:cNvPr>
              <p:cNvSpPr txBox="1"/>
              <p:nvPr/>
            </p:nvSpPr>
            <p:spPr>
              <a:xfrm>
                <a:off x="1250598" y="3364286"/>
                <a:ext cx="7906267" cy="553998"/>
              </a:xfrm>
              <a:prstGeom prst="rect">
                <a:avLst/>
              </a:prstGeom>
              <a:noFill/>
            </p:spPr>
            <p:txBody>
              <a:bodyPr wrap="none" lIns="0" tIns="0" rIns="0" bIns="0" rtlCol="0">
                <a:spAutoFit/>
              </a:bodyPr>
              <a:lstStyle/>
              <a:p>
                <a14:m>
                  <m:oMath xmlns:m="http://schemas.openxmlformats.org/officeDocument/2006/math">
                    <m:r>
                      <a:rPr lang="en-US" i="1" smtClean="0">
                        <a:solidFill>
                          <a:schemeClr val="tx2"/>
                        </a:solidFill>
                        <a:latin typeface="Cambria Math" panose="02040503050406030204" pitchFamily="18" charset="0"/>
                      </a:rPr>
                      <m:t>𝑝</m:t>
                    </m:r>
                    <m:d>
                      <m:dPr>
                        <m:ctrlPr>
                          <a:rPr lang="en-US" i="1" smtClean="0">
                            <a:solidFill>
                              <a:schemeClr val="tx2"/>
                            </a:solidFill>
                            <a:latin typeface="Cambria Math" panose="02040503050406030204" pitchFamily="18" charset="0"/>
                          </a:rPr>
                        </m:ctrlPr>
                      </m:dPr>
                      <m:e>
                        <m:r>
                          <a:rPr lang="en-US" i="1" smtClean="0">
                            <a:solidFill>
                              <a:schemeClr val="tx2"/>
                            </a:solidFill>
                            <a:latin typeface="Cambria Math" panose="02040503050406030204" pitchFamily="18" charset="0"/>
                          </a:rPr>
                          <m:t>𝑡𝑒𝑠𝑡𝑖𝑛𝑔</m:t>
                        </m:r>
                        <m:r>
                          <a:rPr lang="en-US" i="1" smtClean="0">
                            <a:solidFill>
                              <a:schemeClr val="tx2"/>
                            </a:solidFill>
                            <a:latin typeface="Cambria Math" panose="02040503050406030204" pitchFamily="18" charset="0"/>
                          </a:rPr>
                          <m:t> </m:t>
                        </m:r>
                        <m:r>
                          <a:rPr lang="en-US" i="1" smtClean="0">
                            <a:solidFill>
                              <a:schemeClr val="tx2"/>
                            </a:solidFill>
                            <a:latin typeface="Cambria Math" panose="02040503050406030204" pitchFamily="18" charset="0"/>
                          </a:rPr>
                          <m:t>𝑝𝑜𝑠𝑖𝑡𝑖𝑣𝑒</m:t>
                        </m:r>
                      </m:e>
                    </m:d>
                    <m:r>
                      <a:rPr lang="en-US" b="0" i="1" smtClean="0">
                        <a:solidFill>
                          <a:schemeClr val="tx2"/>
                        </a:solidFill>
                        <a:latin typeface="Cambria Math" panose="02040503050406030204" pitchFamily="18" charset="0"/>
                      </a:rPr>
                      <m:t>=</m:t>
                    </m:r>
                  </m:oMath>
                </a14:m>
                <a:r>
                  <a:rPr lang="en-US" dirty="0">
                    <a:solidFill>
                      <a:schemeClr val="tx2"/>
                    </a:solidFill>
                  </a:rPr>
                  <a:t> </a:t>
                </a:r>
                <a14:m>
                  <m:oMath xmlns:m="http://schemas.openxmlformats.org/officeDocument/2006/math">
                    <m:r>
                      <a:rPr lang="en-US" i="1">
                        <a:solidFill>
                          <a:schemeClr val="tx2"/>
                        </a:solidFill>
                        <a:latin typeface="Cambria Math" panose="02040503050406030204" pitchFamily="18" charset="0"/>
                      </a:rPr>
                      <m:t>𝑝</m:t>
                    </m:r>
                    <m:d>
                      <m:dPr>
                        <m:ctrlPr>
                          <a:rPr lang="en-US" i="1">
                            <a:solidFill>
                              <a:schemeClr val="tx2"/>
                            </a:solidFill>
                            <a:latin typeface="Cambria Math" panose="02040503050406030204" pitchFamily="18" charset="0"/>
                          </a:rPr>
                        </m:ctrlPr>
                      </m:dPr>
                      <m:e>
                        <m:r>
                          <a:rPr lang="en-US" i="1">
                            <a:solidFill>
                              <a:schemeClr val="tx2"/>
                            </a:solidFill>
                            <a:latin typeface="Cambria Math" panose="02040503050406030204" pitchFamily="18" charset="0"/>
                          </a:rPr>
                          <m:t>h𝑎𝑠</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𝑡𝑒𝑠𝑡𝑒𝑑</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𝑝𝑜𝑠𝑖𝑡𝑖𝑣𝑒</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𝑔𝑖𝑣𝑒𝑛</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h𝑎𝑠</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𝐻𝐼𝑉</m:t>
                        </m:r>
                      </m:e>
                    </m:d>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𝑝</m:t>
                    </m:r>
                    <m:d>
                      <m:dPr>
                        <m:ctrlPr>
                          <a:rPr lang="en-US" i="1">
                            <a:solidFill>
                              <a:schemeClr val="tx2"/>
                            </a:solidFill>
                            <a:latin typeface="Cambria Math" panose="02040503050406030204" pitchFamily="18" charset="0"/>
                          </a:rPr>
                        </m:ctrlPr>
                      </m:dPr>
                      <m:e>
                        <m:r>
                          <a:rPr lang="en-US" i="1">
                            <a:solidFill>
                              <a:schemeClr val="tx2"/>
                            </a:solidFill>
                            <a:latin typeface="Cambria Math" panose="02040503050406030204" pitchFamily="18" charset="0"/>
                          </a:rPr>
                          <m:t>h𝑎𝑠</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𝐻𝐼𝑉</m:t>
                        </m:r>
                      </m:e>
                    </m:d>
                    <m:r>
                      <a:rPr lang="en-US" b="0" i="1" smtClean="0">
                        <a:solidFill>
                          <a:schemeClr val="tx2"/>
                        </a:solidFill>
                        <a:latin typeface="Cambria Math" panose="02040503050406030204" pitchFamily="18" charset="0"/>
                      </a:rPr>
                      <m:t>+</m:t>
                    </m:r>
                  </m:oMath>
                </a14:m>
                <a:endParaRPr lang="en-US" b="0" i="1" dirty="0">
                  <a:solidFill>
                    <a:schemeClr val="tx2"/>
                  </a:solidFill>
                  <a:latin typeface="Cambria Math" panose="02040503050406030204" pitchFamily="18" charset="0"/>
                </a:endParaRPr>
              </a:p>
              <a:p>
                <a:r>
                  <a:rPr lang="en-US" b="0" dirty="0">
                    <a:solidFill>
                      <a:schemeClr val="tx2"/>
                    </a:solidFill>
                  </a:rPr>
                  <a:t>                                      </a:t>
                </a:r>
                <a14:m>
                  <m:oMath xmlns:m="http://schemas.openxmlformats.org/officeDocument/2006/math">
                    <m:r>
                      <a:rPr lang="en-US" b="0" i="1" smtClean="0">
                        <a:solidFill>
                          <a:schemeClr val="tx2"/>
                        </a:solidFill>
                        <a:latin typeface="Cambria Math" panose="02040503050406030204" pitchFamily="18" charset="0"/>
                      </a:rPr>
                      <m:t>𝑝</m:t>
                    </m:r>
                    <m:d>
                      <m:dPr>
                        <m:ctrlPr>
                          <a:rPr lang="en-US" b="0" i="1" smtClean="0">
                            <a:solidFill>
                              <a:schemeClr val="tx2"/>
                            </a:solidFill>
                            <a:latin typeface="Cambria Math" panose="02040503050406030204" pitchFamily="18" charset="0"/>
                          </a:rPr>
                        </m:ctrlPr>
                      </m:dPr>
                      <m:e>
                        <m:r>
                          <a:rPr lang="en-US" b="0" i="1" smtClean="0">
                            <a:solidFill>
                              <a:schemeClr val="tx2"/>
                            </a:solidFill>
                            <a:latin typeface="Cambria Math" panose="02040503050406030204" pitchFamily="18" charset="0"/>
                          </a:rPr>
                          <m:t>h𝑎𝑠</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𝑡𝑒𝑠𝑡𝑒𝑑</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𝑝𝑜𝑠𝑖𝑡𝑖𝑣𝑒</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𝑔𝑖𝑣𝑒𝑛</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h𝑒𝑎𝑙𝑡h𝑦</m:t>
                        </m:r>
                      </m:e>
                    </m:d>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𝑝</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h𝑒𝑎𝑙𝑡h𝑦</m:t>
                    </m:r>
                    <m:r>
                      <a:rPr lang="en-US" b="0" i="1" smtClean="0">
                        <a:solidFill>
                          <a:schemeClr val="tx2"/>
                        </a:solidFill>
                        <a:latin typeface="Cambria Math" panose="02040503050406030204" pitchFamily="18" charset="0"/>
                      </a:rPr>
                      <m:t>)</m:t>
                    </m:r>
                  </m:oMath>
                </a14:m>
                <a:endParaRPr lang="en-US" dirty="0">
                  <a:solidFill>
                    <a:schemeClr val="tx2"/>
                  </a:solidFill>
                </a:endParaRPr>
              </a:p>
            </p:txBody>
          </p:sp>
        </mc:Choice>
        <mc:Fallback>
          <p:sp>
            <p:nvSpPr>
              <p:cNvPr id="5" name="TextBox 4">
                <a:extLst>
                  <a:ext uri="{FF2B5EF4-FFF2-40B4-BE49-F238E27FC236}">
                    <a16:creationId xmlns:a16="http://schemas.microsoft.com/office/drawing/2014/main" id="{67670593-AF4F-417D-962F-F0F7BD1A1AE9}"/>
                  </a:ext>
                </a:extLst>
              </p:cNvPr>
              <p:cNvSpPr txBox="1">
                <a:spLocks noRot="1" noChangeAspect="1" noMove="1" noResize="1" noEditPoints="1" noAdjustHandles="1" noChangeArrowheads="1" noChangeShapeType="1" noTextEdit="1"/>
              </p:cNvSpPr>
              <p:nvPr/>
            </p:nvSpPr>
            <p:spPr>
              <a:xfrm>
                <a:off x="1250598" y="3364286"/>
                <a:ext cx="7906267" cy="553998"/>
              </a:xfrm>
              <a:prstGeom prst="rect">
                <a:avLst/>
              </a:prstGeom>
              <a:blipFill>
                <a:blip r:embed="rId4"/>
                <a:stretch>
                  <a:fillRect l="-1079" b="-175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B09DE71-5806-47B6-9BF5-BA83596859D2}"/>
                  </a:ext>
                </a:extLst>
              </p:cNvPr>
              <p:cNvSpPr txBox="1"/>
              <p:nvPr/>
            </p:nvSpPr>
            <p:spPr>
              <a:xfrm>
                <a:off x="3216482" y="4107905"/>
                <a:ext cx="3088987" cy="553998"/>
              </a:xfrm>
              <a:prstGeom prst="rect">
                <a:avLst/>
              </a:prstGeom>
              <a:noFill/>
            </p:spPr>
            <p:txBody>
              <a:bodyPr wrap="none" lIns="0" tIns="0" rIns="0" bIns="0" rtlCol="0">
                <a:spAutoFit/>
              </a:bodyPr>
              <a:lstStyle/>
              <a:p>
                <a14:m>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m:t>
                    </m:r>
                  </m:oMath>
                </a14:m>
                <a:r>
                  <a:rPr lang="en-US" dirty="0">
                    <a:solidFill>
                      <a:schemeClr val="tx2"/>
                    </a:solidFill>
                  </a:rPr>
                  <a:t> 0.99 * 0.0001 + 0.01 * 0.9999</a:t>
                </a:r>
              </a:p>
              <a:p>
                <a14:m>
                  <m:oMath xmlns:m="http://schemas.openxmlformats.org/officeDocument/2006/math">
                    <m:r>
                      <a:rPr lang="en-US" i="1" dirty="0" smtClean="0">
                        <a:solidFill>
                          <a:schemeClr val="tx2"/>
                        </a:solidFill>
                        <a:latin typeface="Cambria Math" panose="02040503050406030204" pitchFamily="18" charset="0"/>
                        <a:ea typeface="Cambria Math" panose="02040503050406030204" pitchFamily="18" charset="0"/>
                      </a:rPr>
                      <m:t>≈</m:t>
                    </m:r>
                  </m:oMath>
                </a14:m>
                <a:r>
                  <a:rPr lang="en-US" dirty="0">
                    <a:solidFill>
                      <a:schemeClr val="tx2"/>
                    </a:solidFill>
                  </a:rPr>
                  <a:t> 0.01</a:t>
                </a:r>
              </a:p>
            </p:txBody>
          </p:sp>
        </mc:Choice>
        <mc:Fallback>
          <p:sp>
            <p:nvSpPr>
              <p:cNvPr id="6" name="TextBox 5">
                <a:extLst>
                  <a:ext uri="{FF2B5EF4-FFF2-40B4-BE49-F238E27FC236}">
                    <a16:creationId xmlns:a16="http://schemas.microsoft.com/office/drawing/2014/main" id="{7B09DE71-5806-47B6-9BF5-BA83596859D2}"/>
                  </a:ext>
                </a:extLst>
              </p:cNvPr>
              <p:cNvSpPr txBox="1">
                <a:spLocks noRot="1" noChangeAspect="1" noMove="1" noResize="1" noEditPoints="1" noAdjustHandles="1" noChangeArrowheads="1" noChangeShapeType="1" noTextEdit="1"/>
              </p:cNvSpPr>
              <p:nvPr/>
            </p:nvSpPr>
            <p:spPr>
              <a:xfrm>
                <a:off x="3216482" y="4107905"/>
                <a:ext cx="3088987" cy="553998"/>
              </a:xfrm>
              <a:prstGeom prst="rect">
                <a:avLst/>
              </a:prstGeom>
              <a:blipFill>
                <a:blip r:embed="rId5"/>
                <a:stretch>
                  <a:fillRect l="-1779" t="-14286" r="-3755" b="-24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A7948F6-B7DE-4FFE-B8B6-0CE718288FA9}"/>
                  </a:ext>
                </a:extLst>
              </p:cNvPr>
              <p:cNvSpPr txBox="1"/>
              <p:nvPr/>
            </p:nvSpPr>
            <p:spPr>
              <a:xfrm>
                <a:off x="1117345" y="4853056"/>
                <a:ext cx="514403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pitchFamily="18" charset="0"/>
                        </a:rPr>
                        <m:t>𝑝</m:t>
                      </m:r>
                      <m:d>
                        <m:dPr>
                          <m:ctrlPr>
                            <a:rPr lang="en-US" b="0" i="1" smtClean="0">
                              <a:solidFill>
                                <a:schemeClr val="tx2"/>
                              </a:solidFill>
                              <a:latin typeface="Cambria Math" panose="02040503050406030204" pitchFamily="18" charset="0"/>
                            </a:rPr>
                          </m:ctrlPr>
                        </m:dPr>
                        <m:e>
                          <m:r>
                            <a:rPr lang="en-US" b="0" i="1" smtClean="0">
                              <a:solidFill>
                                <a:schemeClr val="tx2"/>
                              </a:solidFill>
                              <a:latin typeface="Cambria Math" panose="02040503050406030204" pitchFamily="18" charset="0"/>
                            </a:rPr>
                            <m:t>h𝑎𝑠</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𝐻𝐼𝑉</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𝑔𝑖𝑣𝑒𝑛</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𝑡𝑒𝑠𝑡𝑒𝑑</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𝑝𝑜𝑠𝑖𝑡𝑖𝑣𝑒</m:t>
                          </m:r>
                        </m:e>
                      </m:d>
                      <m:r>
                        <a:rPr lang="en-US" b="0" i="1" smtClean="0">
                          <a:solidFill>
                            <a:schemeClr val="tx2"/>
                          </a:solidFill>
                          <a:latin typeface="Cambria Math" panose="02040503050406030204" pitchFamily="18" charset="0"/>
                        </a:rPr>
                        <m:t>= </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0.99∗0.0001</m:t>
                          </m:r>
                        </m:num>
                        <m:den>
                          <m:r>
                            <a:rPr lang="en-US" b="0" i="1" smtClean="0">
                              <a:solidFill>
                                <a:schemeClr val="tx2"/>
                              </a:solidFill>
                              <a:latin typeface="Cambria Math" panose="02040503050406030204" pitchFamily="18" charset="0"/>
                            </a:rPr>
                            <m:t>0.01</m:t>
                          </m:r>
                        </m:den>
                      </m:f>
                    </m:oMath>
                  </m:oMathPara>
                </a14:m>
                <a:endParaRPr lang="en-US" dirty="0">
                  <a:solidFill>
                    <a:schemeClr val="tx2"/>
                  </a:solidFill>
                </a:endParaRPr>
              </a:p>
            </p:txBody>
          </p:sp>
        </mc:Choice>
        <mc:Fallback>
          <p:sp>
            <p:nvSpPr>
              <p:cNvPr id="7" name="TextBox 6">
                <a:extLst>
                  <a:ext uri="{FF2B5EF4-FFF2-40B4-BE49-F238E27FC236}">
                    <a16:creationId xmlns:a16="http://schemas.microsoft.com/office/drawing/2014/main" id="{DA7948F6-B7DE-4FFE-B8B6-0CE718288FA9}"/>
                  </a:ext>
                </a:extLst>
              </p:cNvPr>
              <p:cNvSpPr txBox="1">
                <a:spLocks noRot="1" noChangeAspect="1" noMove="1" noResize="1" noEditPoints="1" noAdjustHandles="1" noChangeArrowheads="1" noChangeShapeType="1" noTextEdit="1"/>
              </p:cNvSpPr>
              <p:nvPr/>
            </p:nvSpPr>
            <p:spPr>
              <a:xfrm>
                <a:off x="1117345" y="4853056"/>
                <a:ext cx="5144037" cy="5203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B3E0069-D07C-4C17-AE55-466B29D4BBC0}"/>
                  </a:ext>
                </a:extLst>
              </p:cNvPr>
              <p:cNvSpPr txBox="1"/>
              <p:nvPr/>
            </p:nvSpPr>
            <p:spPr>
              <a:xfrm>
                <a:off x="4504224" y="5492423"/>
                <a:ext cx="876492" cy="369332"/>
              </a:xfrm>
              <a:prstGeom prst="rect">
                <a:avLst/>
              </a:prstGeom>
              <a:noFill/>
            </p:spPr>
            <p:txBody>
              <a:bodyPr wrap="square">
                <a:spAutoFit/>
              </a:bodyPr>
              <a:lstStyle/>
              <a:p>
                <a14:m>
                  <m:oMath xmlns:m="http://schemas.openxmlformats.org/officeDocument/2006/math">
                    <m:r>
                      <a:rPr lang="en-US" i="1" dirty="0" smtClean="0">
                        <a:solidFill>
                          <a:schemeClr val="tx2"/>
                        </a:solidFill>
                        <a:latin typeface="Cambria Math" panose="02040503050406030204" pitchFamily="18" charset="0"/>
                        <a:ea typeface="Cambria Math" panose="02040503050406030204" pitchFamily="18" charset="0"/>
                      </a:rPr>
                      <m:t>≈</m:t>
                    </m:r>
                  </m:oMath>
                </a14:m>
                <a:r>
                  <a:rPr lang="en-US" dirty="0">
                    <a:solidFill>
                      <a:schemeClr val="tx2"/>
                    </a:solidFill>
                  </a:rPr>
                  <a:t> 0.01</a:t>
                </a:r>
              </a:p>
            </p:txBody>
          </p:sp>
        </mc:Choice>
        <mc:Fallback>
          <p:sp>
            <p:nvSpPr>
              <p:cNvPr id="11" name="TextBox 10">
                <a:extLst>
                  <a:ext uri="{FF2B5EF4-FFF2-40B4-BE49-F238E27FC236}">
                    <a16:creationId xmlns:a16="http://schemas.microsoft.com/office/drawing/2014/main" id="{3B3E0069-D07C-4C17-AE55-466B29D4BBC0}"/>
                  </a:ext>
                </a:extLst>
              </p:cNvPr>
              <p:cNvSpPr txBox="1">
                <a:spLocks noRot="1" noChangeAspect="1" noMove="1" noResize="1" noEditPoints="1" noAdjustHandles="1" noChangeArrowheads="1" noChangeShapeType="1" noTextEdit="1"/>
              </p:cNvSpPr>
              <p:nvPr/>
            </p:nvSpPr>
            <p:spPr>
              <a:xfrm>
                <a:off x="4504224" y="5492423"/>
                <a:ext cx="876492" cy="369332"/>
              </a:xfrm>
              <a:prstGeom prst="rect">
                <a:avLst/>
              </a:prstGeom>
              <a:blipFill>
                <a:blip r:embed="rId7"/>
                <a:stretch>
                  <a:fillRect t="-9836" b="-24590"/>
                </a:stretch>
              </a:blipFill>
            </p:spPr>
            <p:txBody>
              <a:bodyPr/>
              <a:lstStyle/>
              <a:p>
                <a:r>
                  <a:rPr lang="en-US">
                    <a:noFill/>
                  </a:rPr>
                  <a:t> </a:t>
                </a:r>
              </a:p>
            </p:txBody>
          </p:sp>
        </mc:Fallback>
      </mc:AlternateContent>
      <p:sp>
        <p:nvSpPr>
          <p:cNvPr id="12" name="Subtitle 4">
            <a:extLst>
              <a:ext uri="{FF2B5EF4-FFF2-40B4-BE49-F238E27FC236}">
                <a16:creationId xmlns:a16="http://schemas.microsoft.com/office/drawing/2014/main" id="{7EC565C9-739C-4F88-8061-38C9D6839ADE}"/>
              </a:ext>
            </a:extLst>
          </p:cNvPr>
          <p:cNvSpPr txBox="1">
            <a:spLocks/>
          </p:cNvSpPr>
          <p:nvPr/>
        </p:nvSpPr>
        <p:spPr>
          <a:xfrm>
            <a:off x="879781" y="5861672"/>
            <a:ext cx="9890839" cy="8250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800" dirty="0"/>
              <a:t>Conclusion: Conditional probabilities are not intuitively apparent.</a:t>
            </a:r>
          </a:p>
          <a:p>
            <a:r>
              <a:rPr lang="en-US" sz="1800" dirty="0"/>
              <a:t>Remarks: We will soon revisit conditional probabilities and Bayes’ theorem in more detail.</a:t>
            </a:r>
          </a:p>
        </p:txBody>
      </p:sp>
    </p:spTree>
    <p:extLst>
      <p:ext uri="{BB962C8B-B14F-4D97-AF65-F5344CB8AC3E}">
        <p14:creationId xmlns:p14="http://schemas.microsoft.com/office/powerpoint/2010/main" val="688658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D012-3570-4D26-9F58-9B2DC3484683}"/>
              </a:ext>
            </a:extLst>
          </p:cNvPr>
          <p:cNvSpPr>
            <a:spLocks noGrp="1"/>
          </p:cNvSpPr>
          <p:nvPr>
            <p:ph type="title"/>
          </p:nvPr>
        </p:nvSpPr>
        <p:spPr/>
        <p:txBody>
          <a:bodyPr/>
          <a:lstStyle/>
          <a:p>
            <a:r>
              <a:rPr lang="en-US" dirty="0"/>
              <a:t>Sad, rejected slides</a:t>
            </a:r>
          </a:p>
        </p:txBody>
      </p:sp>
      <p:sp>
        <p:nvSpPr>
          <p:cNvPr id="3" name="Text Placeholder 2">
            <a:extLst>
              <a:ext uri="{FF2B5EF4-FFF2-40B4-BE49-F238E27FC236}">
                <a16:creationId xmlns:a16="http://schemas.microsoft.com/office/drawing/2014/main" id="{A01BB70A-7D48-4CEE-9273-0A738F10A44A}"/>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4094934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C618-B29E-49FE-9778-AD872BAF0C69}"/>
              </a:ext>
            </a:extLst>
          </p:cNvPr>
          <p:cNvSpPr>
            <a:spLocks noGrp="1"/>
          </p:cNvSpPr>
          <p:nvPr>
            <p:ph type="title"/>
          </p:nvPr>
        </p:nvSpPr>
        <p:spPr/>
        <p:txBody>
          <a:bodyPr/>
          <a:lstStyle/>
          <a:p>
            <a:r>
              <a:rPr lang="en-US" dirty="0"/>
              <a:t>Statistics is a modern science</a:t>
            </a:r>
          </a:p>
        </p:txBody>
      </p:sp>
      <p:sp>
        <p:nvSpPr>
          <p:cNvPr id="10" name="TextBox 9">
            <a:extLst>
              <a:ext uri="{FF2B5EF4-FFF2-40B4-BE49-F238E27FC236}">
                <a16:creationId xmlns:a16="http://schemas.microsoft.com/office/drawing/2014/main" id="{FD2C35A9-9D09-4CA0-AB8C-30C8F66CF996}"/>
              </a:ext>
            </a:extLst>
          </p:cNvPr>
          <p:cNvSpPr txBox="1"/>
          <p:nvPr/>
        </p:nvSpPr>
        <p:spPr>
          <a:xfrm>
            <a:off x="545592" y="6309360"/>
            <a:ext cx="8791111" cy="461665"/>
          </a:xfrm>
          <a:prstGeom prst="rect">
            <a:avLst/>
          </a:prstGeom>
          <a:noFill/>
        </p:spPr>
        <p:txBody>
          <a:bodyPr wrap="square" rtlCol="0">
            <a:spAutoFit/>
          </a:bodyPr>
          <a:lstStyle/>
          <a:p>
            <a:r>
              <a:rPr lang="en-US" sz="1200" dirty="0"/>
              <a:t>Template: </a:t>
            </a:r>
            <a:r>
              <a:rPr lang="en-US" sz="1200" dirty="0">
                <a:hlinkClick r:id="rId2"/>
              </a:rPr>
              <a:t>https://templates.office.com/en-us/project-timeline-with-milestones-tm00000009</a:t>
            </a:r>
            <a:endParaRPr lang="en-US" sz="1200" dirty="0"/>
          </a:p>
          <a:p>
            <a:r>
              <a:rPr lang="en-US" sz="1200" dirty="0"/>
              <a:t>Information: </a:t>
            </a:r>
            <a:r>
              <a:rPr lang="en-US" sz="1200" dirty="0">
                <a:hlinkClick r:id="rId3"/>
              </a:rPr>
              <a:t>https://youtu.be/x-A3vJ5ZjUI</a:t>
            </a:r>
            <a:r>
              <a:rPr lang="en-US" sz="1200" dirty="0"/>
              <a:t> </a:t>
            </a:r>
          </a:p>
        </p:txBody>
      </p:sp>
      <p:graphicFrame>
        <p:nvGraphicFramePr>
          <p:cNvPr id="134" name="Content Placeholder 3" descr="SmartArt timeline">
            <a:extLst>
              <a:ext uri="{FF2B5EF4-FFF2-40B4-BE49-F238E27FC236}">
                <a16:creationId xmlns:a16="http://schemas.microsoft.com/office/drawing/2014/main" id="{B3FF17DC-BA26-41D9-A963-7A0480523AD6}"/>
              </a:ext>
            </a:extLst>
          </p:cNvPr>
          <p:cNvGraphicFramePr>
            <a:graphicFrameLocks/>
          </p:cNvGraphicFramePr>
          <p:nvPr>
            <p:extLst>
              <p:ext uri="{D42A27DB-BD31-4B8C-83A1-F6EECF244321}">
                <p14:modId xmlns:p14="http://schemas.microsoft.com/office/powerpoint/2010/main" val="2441595995"/>
              </p:ext>
            </p:extLst>
          </p:nvPr>
        </p:nvGraphicFramePr>
        <p:xfrm>
          <a:off x="383223" y="2559368"/>
          <a:ext cx="6486259" cy="2657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8" name="Content Placeholder 3" descr="SmartArt timeline">
            <a:extLst>
              <a:ext uri="{FF2B5EF4-FFF2-40B4-BE49-F238E27FC236}">
                <a16:creationId xmlns:a16="http://schemas.microsoft.com/office/drawing/2014/main" id="{704425D0-9F7C-4CF5-8622-715265F15A55}"/>
              </a:ext>
            </a:extLst>
          </p:cNvPr>
          <p:cNvGraphicFramePr>
            <a:graphicFrameLocks/>
          </p:cNvGraphicFramePr>
          <p:nvPr>
            <p:extLst>
              <p:ext uri="{D42A27DB-BD31-4B8C-83A1-F6EECF244321}">
                <p14:modId xmlns:p14="http://schemas.microsoft.com/office/powerpoint/2010/main" val="1055810807"/>
              </p:ext>
            </p:extLst>
          </p:nvPr>
        </p:nvGraphicFramePr>
        <p:xfrm>
          <a:off x="5249097" y="2560134"/>
          <a:ext cx="6486259" cy="265740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Subtitle 4">
            <a:extLst>
              <a:ext uri="{FF2B5EF4-FFF2-40B4-BE49-F238E27FC236}">
                <a16:creationId xmlns:a16="http://schemas.microsoft.com/office/drawing/2014/main" id="{0074C873-17CE-47BF-8ADC-EA58CFBEAF44}"/>
              </a:ext>
            </a:extLst>
          </p:cNvPr>
          <p:cNvSpPr txBox="1">
            <a:spLocks/>
          </p:cNvSpPr>
          <p:nvPr/>
        </p:nvSpPr>
        <p:spPr>
          <a:xfrm>
            <a:off x="879782" y="1634295"/>
            <a:ext cx="10423856" cy="8250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The majority of the most notable discoveries in statistics are as recent as two centuries.</a:t>
            </a:r>
          </a:p>
        </p:txBody>
      </p:sp>
    </p:spTree>
    <p:extLst>
      <p:ext uri="{BB962C8B-B14F-4D97-AF65-F5344CB8AC3E}">
        <p14:creationId xmlns:p14="http://schemas.microsoft.com/office/powerpoint/2010/main" val="3322577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9B98F-CBFA-47D9-9DEC-1433B909EF52}"/>
              </a:ext>
            </a:extLst>
          </p:cNvPr>
          <p:cNvSpPr>
            <a:spLocks noGrp="1"/>
          </p:cNvSpPr>
          <p:nvPr>
            <p:ph type="title"/>
          </p:nvPr>
        </p:nvSpPr>
        <p:spPr/>
        <p:txBody>
          <a:bodyPr/>
          <a:lstStyle/>
          <a:p>
            <a:r>
              <a:rPr lang="en-US" dirty="0"/>
              <a:t>Statistics is a modern science (slide 2)</a:t>
            </a:r>
          </a:p>
        </p:txBody>
      </p:sp>
      <p:sp>
        <p:nvSpPr>
          <p:cNvPr id="4" name="Subtitle 4">
            <a:extLst>
              <a:ext uri="{FF2B5EF4-FFF2-40B4-BE49-F238E27FC236}">
                <a16:creationId xmlns:a16="http://schemas.microsoft.com/office/drawing/2014/main" id="{16A3F928-6CC3-45DE-A4BF-522B46E73409}"/>
              </a:ext>
            </a:extLst>
          </p:cNvPr>
          <p:cNvSpPr txBox="1">
            <a:spLocks/>
          </p:cNvSpPr>
          <p:nvPr/>
        </p:nvSpPr>
        <p:spPr>
          <a:xfrm>
            <a:off x="833483" y="5236639"/>
            <a:ext cx="9440034" cy="8250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Concluding remarks: the field of statistics is brought to life by the practice of practical and data driven science.</a:t>
            </a:r>
          </a:p>
        </p:txBody>
      </p:sp>
      <p:pic>
        <p:nvPicPr>
          <p:cNvPr id="3074" name="Picture 2">
            <a:extLst>
              <a:ext uri="{FF2B5EF4-FFF2-40B4-BE49-F238E27FC236}">
                <a16:creationId xmlns:a16="http://schemas.microsoft.com/office/drawing/2014/main" id="{33D68DF2-28BF-46F3-9A1E-F9A4043FA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1867734"/>
            <a:ext cx="2555240" cy="13474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B1F0CB-BD9B-4854-9E81-EBA001082B13}"/>
              </a:ext>
            </a:extLst>
          </p:cNvPr>
          <p:cNvSpPr txBox="1"/>
          <p:nvPr/>
        </p:nvSpPr>
        <p:spPr>
          <a:xfrm>
            <a:off x="545592" y="6271260"/>
            <a:ext cx="11123168" cy="461665"/>
          </a:xfrm>
          <a:prstGeom prst="rect">
            <a:avLst/>
          </a:prstGeom>
          <a:noFill/>
        </p:spPr>
        <p:txBody>
          <a:bodyPr wrap="square" rtlCol="0">
            <a:spAutoFit/>
          </a:bodyPr>
          <a:lstStyle/>
          <a:p>
            <a:r>
              <a:rPr lang="en-US" sz="600" dirty="0">
                <a:solidFill>
                  <a:schemeClr val="tx2"/>
                </a:solidFill>
              </a:rPr>
              <a:t>Img1: </a:t>
            </a:r>
            <a:r>
              <a:rPr lang="en-US" sz="600" dirty="0">
                <a:solidFill>
                  <a:schemeClr val="tx2"/>
                </a:solidFill>
                <a:hlinkClick r:id="rId3">
                  <a:extLst>
                    <a:ext uri="{A12FA001-AC4F-418D-AE19-62706E023703}">
                      <ahyp:hlinkClr xmlns:ahyp="http://schemas.microsoft.com/office/drawing/2018/hyperlinkcolor" val="tx"/>
                    </a:ext>
                  </a:extLst>
                </a:hlinkClick>
              </a:rPr>
              <a:t>https://www.wright-brothers.org/Information_Desk/Just_the_Facts/Airplanes/Wright_Airplane_images/1909_Military_Flyer/1909_Fort_Myer_gassing_up.jpg</a:t>
            </a:r>
            <a:r>
              <a:rPr lang="en-US" sz="600" dirty="0">
                <a:solidFill>
                  <a:schemeClr val="tx2"/>
                </a:solidFill>
              </a:rPr>
              <a:t> </a:t>
            </a:r>
          </a:p>
          <a:p>
            <a:r>
              <a:rPr lang="en-US" sz="600" dirty="0">
                <a:solidFill>
                  <a:schemeClr val="tx2"/>
                </a:solidFill>
              </a:rPr>
              <a:t>Img2: </a:t>
            </a:r>
            <a:r>
              <a:rPr lang="en-US" sz="600" dirty="0">
                <a:solidFill>
                  <a:schemeClr val="tx2"/>
                </a:solidFill>
                <a:hlinkClick r:id="rId4">
                  <a:extLst>
                    <a:ext uri="{A12FA001-AC4F-418D-AE19-62706E023703}">
                      <ahyp:hlinkClr xmlns:ahyp="http://schemas.microsoft.com/office/drawing/2018/hyperlinkcolor" val="tx"/>
                    </a:ext>
                  </a:extLst>
                </a:hlinkClick>
              </a:rPr>
              <a:t>http://www.ecoevoblog.com/wp-content/uploads/2020/10/Feature_-1024x593.jpg</a:t>
            </a:r>
            <a:r>
              <a:rPr lang="en-US" sz="600" dirty="0">
                <a:solidFill>
                  <a:schemeClr val="tx2"/>
                </a:solidFill>
              </a:rPr>
              <a:t> </a:t>
            </a:r>
          </a:p>
          <a:p>
            <a:r>
              <a:rPr lang="en-US" sz="600" dirty="0">
                <a:solidFill>
                  <a:schemeClr val="tx2"/>
                </a:solidFill>
              </a:rPr>
              <a:t>Img3: </a:t>
            </a:r>
            <a:r>
              <a:rPr lang="en-US" sz="600" dirty="0">
                <a:solidFill>
                  <a:schemeClr val="tx2"/>
                </a:solidFill>
                <a:hlinkClick r:id="rId5">
                  <a:extLst>
                    <a:ext uri="{A12FA001-AC4F-418D-AE19-62706E023703}">
                      <ahyp:hlinkClr xmlns:ahyp="http://schemas.microsoft.com/office/drawing/2018/hyperlinkcolor" val="tx"/>
                    </a:ext>
                  </a:extLst>
                </a:hlinkClick>
              </a:rPr>
              <a:t>https://www.dkfindout.com/uk/space/space-race/laika-first-animal-in-space/</a:t>
            </a:r>
            <a:r>
              <a:rPr lang="en-US" sz="600" dirty="0">
                <a:solidFill>
                  <a:schemeClr val="tx2"/>
                </a:solidFill>
              </a:rPr>
              <a:t> </a:t>
            </a:r>
          </a:p>
          <a:p>
            <a:r>
              <a:rPr lang="en-US" sz="600" dirty="0">
                <a:solidFill>
                  <a:schemeClr val="tx2"/>
                </a:solidFill>
              </a:rPr>
              <a:t>Img4: </a:t>
            </a:r>
            <a:r>
              <a:rPr lang="en-US" sz="600" dirty="0">
                <a:solidFill>
                  <a:schemeClr val="tx2"/>
                </a:solidFill>
                <a:hlinkClick r:id="rId6">
                  <a:extLst>
                    <a:ext uri="{A12FA001-AC4F-418D-AE19-62706E023703}">
                      <ahyp:hlinkClr xmlns:ahyp="http://schemas.microsoft.com/office/drawing/2018/hyperlinkcolor" val="tx"/>
                    </a:ext>
                  </a:extLst>
                </a:hlinkClick>
              </a:rPr>
              <a:t>https://www.simplypsychology.org/boxplot.jpg</a:t>
            </a:r>
            <a:r>
              <a:rPr lang="en-US" sz="600" dirty="0">
                <a:solidFill>
                  <a:schemeClr val="tx2"/>
                </a:solidFill>
              </a:rPr>
              <a:t> </a:t>
            </a:r>
          </a:p>
        </p:txBody>
      </p:sp>
      <p:pic>
        <p:nvPicPr>
          <p:cNvPr id="3076" name="Picture 4">
            <a:extLst>
              <a:ext uri="{FF2B5EF4-FFF2-40B4-BE49-F238E27FC236}">
                <a16:creationId xmlns:a16="http://schemas.microsoft.com/office/drawing/2014/main" id="{D6B84D38-8C38-4582-8B6F-98CDF349B8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3804" y="1863357"/>
            <a:ext cx="2256636" cy="13068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aika, the first animal in space">
            <a:extLst>
              <a:ext uri="{FF2B5EF4-FFF2-40B4-BE49-F238E27FC236}">
                <a16:creationId xmlns:a16="http://schemas.microsoft.com/office/drawing/2014/main" id="{A6A08650-7E76-4066-B647-D9915F1144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3800" y="3532292"/>
            <a:ext cx="1963420" cy="13089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D72DCB1-6861-4E83-85F6-5110CE9EAA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6656" y="3566160"/>
            <a:ext cx="2606187" cy="13369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1B68371-AAB3-4F11-9F7C-029B75E36ED0}"/>
              </a:ext>
            </a:extLst>
          </p:cNvPr>
          <p:cNvSpPr txBox="1"/>
          <p:nvPr/>
        </p:nvSpPr>
        <p:spPr>
          <a:xfrm>
            <a:off x="3672840" y="1899920"/>
            <a:ext cx="2204720" cy="1200329"/>
          </a:xfrm>
          <a:prstGeom prst="rect">
            <a:avLst/>
          </a:prstGeom>
          <a:noFill/>
        </p:spPr>
        <p:txBody>
          <a:bodyPr wrap="square" rtlCol="0">
            <a:spAutoFit/>
          </a:bodyPr>
          <a:lstStyle/>
          <a:p>
            <a:r>
              <a:rPr lang="en-US" dirty="0">
                <a:solidFill>
                  <a:schemeClr val="tx2"/>
                </a:solidFill>
              </a:rPr>
              <a:t>1903: The Wright Brothers set flight. </a:t>
            </a:r>
          </a:p>
          <a:p>
            <a:r>
              <a:rPr lang="en-US" dirty="0">
                <a:solidFill>
                  <a:schemeClr val="tx2"/>
                </a:solidFill>
              </a:rPr>
              <a:t>1909: Airplanes are used in warfare.</a:t>
            </a:r>
          </a:p>
        </p:txBody>
      </p:sp>
      <p:sp>
        <p:nvSpPr>
          <p:cNvPr id="14" name="TextBox 13">
            <a:extLst>
              <a:ext uri="{FF2B5EF4-FFF2-40B4-BE49-F238E27FC236}">
                <a16:creationId xmlns:a16="http://schemas.microsoft.com/office/drawing/2014/main" id="{92BC275A-5579-443D-8407-DFF6FB9E41FE}"/>
              </a:ext>
            </a:extLst>
          </p:cNvPr>
          <p:cNvSpPr txBox="1"/>
          <p:nvPr/>
        </p:nvSpPr>
        <p:spPr>
          <a:xfrm>
            <a:off x="8859520" y="2067560"/>
            <a:ext cx="2204720" cy="923330"/>
          </a:xfrm>
          <a:prstGeom prst="rect">
            <a:avLst/>
          </a:prstGeom>
          <a:noFill/>
        </p:spPr>
        <p:txBody>
          <a:bodyPr wrap="square" rtlCol="0">
            <a:spAutoFit/>
          </a:bodyPr>
          <a:lstStyle/>
          <a:p>
            <a:r>
              <a:rPr lang="en-US" dirty="0">
                <a:solidFill>
                  <a:schemeClr val="tx2"/>
                </a:solidFill>
              </a:rPr>
              <a:t>1908: William </a:t>
            </a:r>
            <a:r>
              <a:rPr lang="en-US" dirty="0" err="1">
                <a:solidFill>
                  <a:schemeClr val="tx2"/>
                </a:solidFill>
              </a:rPr>
              <a:t>Gosset</a:t>
            </a:r>
            <a:r>
              <a:rPr lang="en-US" dirty="0">
                <a:solidFill>
                  <a:schemeClr val="tx2"/>
                </a:solidFill>
              </a:rPr>
              <a:t> comes up with the t test.</a:t>
            </a:r>
          </a:p>
        </p:txBody>
      </p:sp>
      <p:sp>
        <p:nvSpPr>
          <p:cNvPr id="15" name="TextBox 14">
            <a:extLst>
              <a:ext uri="{FF2B5EF4-FFF2-40B4-BE49-F238E27FC236}">
                <a16:creationId xmlns:a16="http://schemas.microsoft.com/office/drawing/2014/main" id="{585D4AA9-A341-4DD0-805A-D7B8B417B766}"/>
              </a:ext>
            </a:extLst>
          </p:cNvPr>
          <p:cNvSpPr txBox="1"/>
          <p:nvPr/>
        </p:nvSpPr>
        <p:spPr>
          <a:xfrm>
            <a:off x="8884920" y="3916680"/>
            <a:ext cx="2204720" cy="923330"/>
          </a:xfrm>
          <a:prstGeom prst="rect">
            <a:avLst/>
          </a:prstGeom>
          <a:noFill/>
        </p:spPr>
        <p:txBody>
          <a:bodyPr wrap="square" rtlCol="0">
            <a:spAutoFit/>
          </a:bodyPr>
          <a:lstStyle/>
          <a:p>
            <a:r>
              <a:rPr lang="en-US" dirty="0">
                <a:solidFill>
                  <a:schemeClr val="tx2"/>
                </a:solidFill>
              </a:rPr>
              <a:t>1977: John Tukey draws the first box-and-whiskers plot.</a:t>
            </a:r>
          </a:p>
        </p:txBody>
      </p:sp>
      <p:sp>
        <p:nvSpPr>
          <p:cNvPr id="16" name="TextBox 15">
            <a:extLst>
              <a:ext uri="{FF2B5EF4-FFF2-40B4-BE49-F238E27FC236}">
                <a16:creationId xmlns:a16="http://schemas.microsoft.com/office/drawing/2014/main" id="{D74F05E0-B1EA-4590-917F-9E436D52DDEB}"/>
              </a:ext>
            </a:extLst>
          </p:cNvPr>
          <p:cNvSpPr txBox="1"/>
          <p:nvPr/>
        </p:nvSpPr>
        <p:spPr>
          <a:xfrm>
            <a:off x="3642360" y="3992880"/>
            <a:ext cx="2204720" cy="646331"/>
          </a:xfrm>
          <a:prstGeom prst="rect">
            <a:avLst/>
          </a:prstGeom>
          <a:noFill/>
        </p:spPr>
        <p:txBody>
          <a:bodyPr wrap="square" rtlCol="0">
            <a:spAutoFit/>
          </a:bodyPr>
          <a:lstStyle/>
          <a:p>
            <a:r>
              <a:rPr lang="en-US" dirty="0">
                <a:solidFill>
                  <a:schemeClr val="tx2"/>
                </a:solidFill>
              </a:rPr>
              <a:t>1957: Laika is sent to space by Russia.</a:t>
            </a:r>
          </a:p>
        </p:txBody>
      </p:sp>
    </p:spTree>
    <p:extLst>
      <p:ext uri="{BB962C8B-B14F-4D97-AF65-F5344CB8AC3E}">
        <p14:creationId xmlns:p14="http://schemas.microsoft.com/office/powerpoint/2010/main" val="1395206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3C0D-EBA1-4A37-B85B-BA4DB222DCAF}"/>
              </a:ext>
            </a:extLst>
          </p:cNvPr>
          <p:cNvSpPr>
            <a:spLocks noGrp="1"/>
          </p:cNvSpPr>
          <p:nvPr>
            <p:ph type="title"/>
          </p:nvPr>
        </p:nvSpPr>
        <p:spPr>
          <a:xfrm>
            <a:off x="913795" y="595815"/>
            <a:ext cx="10353762" cy="970450"/>
          </a:xfrm>
        </p:spPr>
        <p:txBody>
          <a:bodyPr/>
          <a:lstStyle/>
          <a:p>
            <a:r>
              <a:rPr lang="en-US" dirty="0"/>
              <a:t>Story time: The </a:t>
            </a:r>
            <a:r>
              <a:rPr lang="en-US" dirty="0" err="1"/>
              <a:t>Neyman</a:t>
            </a:r>
            <a:r>
              <a:rPr lang="en-US" dirty="0"/>
              <a:t>-Fisher Controversy</a:t>
            </a:r>
          </a:p>
        </p:txBody>
      </p:sp>
      <p:sp>
        <p:nvSpPr>
          <p:cNvPr id="3" name="Content Placeholder 2">
            <a:extLst>
              <a:ext uri="{FF2B5EF4-FFF2-40B4-BE49-F238E27FC236}">
                <a16:creationId xmlns:a16="http://schemas.microsoft.com/office/drawing/2014/main" id="{BC115210-9FC7-459E-B795-726AB50FC66A}"/>
              </a:ext>
            </a:extLst>
          </p:cNvPr>
          <p:cNvSpPr>
            <a:spLocks noGrp="1"/>
          </p:cNvSpPr>
          <p:nvPr>
            <p:ph idx="1"/>
          </p:nvPr>
        </p:nvSpPr>
        <p:spPr>
          <a:xfrm>
            <a:off x="913795" y="1732449"/>
            <a:ext cx="10353762" cy="4944049"/>
          </a:xfrm>
        </p:spPr>
        <p:txBody>
          <a:bodyPr/>
          <a:lstStyle/>
          <a:p>
            <a:r>
              <a:rPr lang="en-US" dirty="0"/>
              <a:t>Jerzy </a:t>
            </a:r>
            <a:r>
              <a:rPr lang="en-US" dirty="0" err="1"/>
              <a:t>Neyman</a:t>
            </a:r>
            <a:r>
              <a:rPr lang="en-US" dirty="0"/>
              <a:t> and Sir Ronald Fisher used to be best friends.</a:t>
            </a:r>
          </a:p>
          <a:p>
            <a:r>
              <a:rPr lang="en-US" dirty="0"/>
              <a:t>In 1921, Ronald Fisher discovers the ANOVA for randomized block designs.</a:t>
            </a:r>
          </a:p>
          <a:p>
            <a:r>
              <a:rPr lang="en-US" dirty="0" err="1"/>
              <a:t>Neyman</a:t>
            </a:r>
            <a:r>
              <a:rPr lang="en-US" dirty="0"/>
              <a:t> gets very jealous.</a:t>
            </a:r>
          </a:p>
          <a:p>
            <a:r>
              <a:rPr lang="en-US" dirty="0"/>
              <a:t>Overwhelmed by emotion, </a:t>
            </a:r>
            <a:r>
              <a:rPr lang="en-US" dirty="0" err="1"/>
              <a:t>Neyman</a:t>
            </a:r>
            <a:r>
              <a:rPr lang="en-US" dirty="0"/>
              <a:t> gets his math wrong in his research questioning the validity of the standard ANOVA F-test.</a:t>
            </a:r>
          </a:p>
          <a:p>
            <a:r>
              <a:rPr lang="en-US" dirty="0" err="1"/>
              <a:t>Neyman</a:t>
            </a:r>
            <a:r>
              <a:rPr lang="en-US" dirty="0"/>
              <a:t> and Fisher become archrivals and there is ~30 years of back and forth between the true groups using </a:t>
            </a:r>
            <a:r>
              <a:rPr lang="en-US" dirty="0" err="1"/>
              <a:t>Neyman’s</a:t>
            </a:r>
            <a:r>
              <a:rPr lang="en-US" dirty="0"/>
              <a:t> math, which were incorrect.</a:t>
            </a:r>
          </a:p>
          <a:p>
            <a:r>
              <a:rPr lang="en-US" dirty="0"/>
              <a:t>(Sir Ronald Fisher had tried to immediately point out the errors in math and methodology, but the scientific community missed it.)</a:t>
            </a:r>
          </a:p>
          <a:p>
            <a:r>
              <a:rPr lang="en-US" dirty="0"/>
              <a:t>Read more here: </a:t>
            </a:r>
            <a:r>
              <a:rPr lang="en-US" dirty="0">
                <a:hlinkClick r:id="rId2">
                  <a:extLst>
                    <a:ext uri="{A12FA001-AC4F-418D-AE19-62706E023703}">
                      <ahyp:hlinkClr xmlns:ahyp="http://schemas.microsoft.com/office/drawing/2018/hyperlinkcolor" val="tx"/>
                    </a:ext>
                  </a:extLst>
                </a:hlinkClick>
              </a:rPr>
              <a:t>https://www.jstor.org/stable/43288480</a:t>
            </a:r>
            <a:r>
              <a:rPr lang="en-US" dirty="0"/>
              <a:t> </a:t>
            </a:r>
          </a:p>
          <a:p>
            <a:r>
              <a:rPr lang="en-US" dirty="0"/>
              <a:t>Moral: Even great scientists get things wrong and it can take decades to resolve the errors. Science, even at its best, is inefficient.</a:t>
            </a:r>
          </a:p>
        </p:txBody>
      </p:sp>
    </p:spTree>
    <p:extLst>
      <p:ext uri="{BB962C8B-B14F-4D97-AF65-F5344CB8AC3E}">
        <p14:creationId xmlns:p14="http://schemas.microsoft.com/office/powerpoint/2010/main" val="2795608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EE2F-CAE5-4AA9-B12F-2D53C6CEC670}"/>
              </a:ext>
            </a:extLst>
          </p:cNvPr>
          <p:cNvSpPr>
            <a:spLocks noGrp="1"/>
          </p:cNvSpPr>
          <p:nvPr>
            <p:ph type="title"/>
          </p:nvPr>
        </p:nvSpPr>
        <p:spPr/>
        <p:txBody>
          <a:bodyPr/>
          <a:lstStyle/>
          <a:p>
            <a:r>
              <a:rPr lang="en-US" dirty="0"/>
              <a:t>Extra slide: </a:t>
            </a:r>
            <a:r>
              <a:rPr lang="en-US" i="1" dirty="0" err="1"/>
              <a:t>ggridges</a:t>
            </a:r>
            <a:r>
              <a:rPr lang="en-US" dirty="0"/>
              <a:t>, what a disappointment</a:t>
            </a:r>
          </a:p>
        </p:txBody>
      </p:sp>
      <p:sp>
        <p:nvSpPr>
          <p:cNvPr id="3" name="Content Placeholder 2">
            <a:extLst>
              <a:ext uri="{FF2B5EF4-FFF2-40B4-BE49-F238E27FC236}">
                <a16:creationId xmlns:a16="http://schemas.microsoft.com/office/drawing/2014/main" id="{4B16D4E1-8AF7-4B35-914A-A60811A78397}"/>
              </a:ext>
            </a:extLst>
          </p:cNvPr>
          <p:cNvSpPr>
            <a:spLocks noGrp="1"/>
          </p:cNvSpPr>
          <p:nvPr>
            <p:ph idx="1"/>
          </p:nvPr>
        </p:nvSpPr>
        <p:spPr>
          <a:xfrm>
            <a:off x="913795" y="1732449"/>
            <a:ext cx="5358346" cy="4058751"/>
          </a:xfrm>
        </p:spPr>
        <p:txBody>
          <a:bodyPr/>
          <a:lstStyle/>
          <a:p>
            <a:r>
              <a:rPr lang="en-US" dirty="0"/>
              <a:t>I thought </a:t>
            </a:r>
            <a:r>
              <a:rPr lang="en-US" i="1" dirty="0" err="1"/>
              <a:t>ggridges</a:t>
            </a:r>
            <a:r>
              <a:rPr lang="en-US" dirty="0"/>
              <a:t> would be the perfect package to visualize Bayesian updating.</a:t>
            </a:r>
          </a:p>
          <a:p>
            <a:r>
              <a:rPr lang="en-US" dirty="0"/>
              <a:t>Boy, was I wrong.</a:t>
            </a:r>
          </a:p>
          <a:p>
            <a:r>
              <a:rPr lang="en-US" dirty="0" err="1"/>
              <a:t>ggridges</a:t>
            </a:r>
            <a:r>
              <a:rPr lang="en-US" dirty="0"/>
              <a:t> is good if you only want to look at densities. </a:t>
            </a:r>
          </a:p>
          <a:p>
            <a:r>
              <a:rPr lang="en-US" dirty="0"/>
              <a:t>Does not offer flexibility in terms of the plots you want to stack.</a:t>
            </a:r>
          </a:p>
        </p:txBody>
      </p:sp>
      <p:pic>
        <p:nvPicPr>
          <p:cNvPr id="7" name="Picture 6">
            <a:extLst>
              <a:ext uri="{FF2B5EF4-FFF2-40B4-BE49-F238E27FC236}">
                <a16:creationId xmlns:a16="http://schemas.microsoft.com/office/drawing/2014/main" id="{1BB5A371-D263-4817-B032-F6E0BD42E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956" y="1763993"/>
            <a:ext cx="4705350" cy="3781425"/>
          </a:xfrm>
          <a:prstGeom prst="rect">
            <a:avLst/>
          </a:prstGeom>
        </p:spPr>
      </p:pic>
    </p:spTree>
    <p:extLst>
      <p:ext uri="{BB962C8B-B14F-4D97-AF65-F5344CB8AC3E}">
        <p14:creationId xmlns:p14="http://schemas.microsoft.com/office/powerpoint/2010/main" val="1653599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8A6E8-C60C-47C7-9D61-E390064F5FC8}"/>
              </a:ext>
            </a:extLst>
          </p:cNvPr>
          <p:cNvSpPr>
            <a:spLocks noGrp="1"/>
          </p:cNvSpPr>
          <p:nvPr>
            <p:ph type="title"/>
          </p:nvPr>
        </p:nvSpPr>
        <p:spPr/>
        <p:txBody>
          <a:bodyPr/>
          <a:lstStyle/>
          <a:p>
            <a:r>
              <a:rPr lang="en-US" dirty="0"/>
              <a:t>Concluding remarks</a:t>
            </a:r>
          </a:p>
        </p:txBody>
      </p:sp>
      <p:sp>
        <p:nvSpPr>
          <p:cNvPr id="9" name="Content Placeholder 8">
            <a:extLst>
              <a:ext uri="{FF2B5EF4-FFF2-40B4-BE49-F238E27FC236}">
                <a16:creationId xmlns:a16="http://schemas.microsoft.com/office/drawing/2014/main" id="{38AA0085-03E5-4B10-A43F-3A653888D786}"/>
              </a:ext>
            </a:extLst>
          </p:cNvPr>
          <p:cNvSpPr>
            <a:spLocks noGrp="1"/>
          </p:cNvSpPr>
          <p:nvPr>
            <p:ph idx="1"/>
          </p:nvPr>
        </p:nvSpPr>
        <p:spPr>
          <a:xfrm>
            <a:off x="913795" y="1732449"/>
            <a:ext cx="5872983" cy="4637871"/>
          </a:xfrm>
        </p:spPr>
        <p:txBody>
          <a:bodyPr/>
          <a:lstStyle/>
          <a:p>
            <a:r>
              <a:rPr lang="en-US" dirty="0"/>
              <a:t>There’s more to statistics than just p values.</a:t>
            </a:r>
          </a:p>
          <a:p>
            <a:r>
              <a:rPr lang="en-US" dirty="0"/>
              <a:t>Bayesian methods are not always super complicated. The secret is to not get overwhelmed.</a:t>
            </a:r>
          </a:p>
          <a:p>
            <a:r>
              <a:rPr lang="en-US" dirty="0"/>
              <a:t>I ran out of things to conclude.</a:t>
            </a:r>
          </a:p>
        </p:txBody>
      </p:sp>
      <p:pic>
        <p:nvPicPr>
          <p:cNvPr id="6148" name="Picture 4" descr="Chad Meme Templates - Meme Templates">
            <a:extLst>
              <a:ext uri="{FF2B5EF4-FFF2-40B4-BE49-F238E27FC236}">
                <a16:creationId xmlns:a16="http://schemas.microsoft.com/office/drawing/2014/main" id="{776E5B5E-B801-4341-9F0B-87670EF12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3565" y="1813100"/>
            <a:ext cx="4534858" cy="45348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CCDFEB1-547B-4304-B6E0-57C2D01BA577}"/>
              </a:ext>
            </a:extLst>
          </p:cNvPr>
          <p:cNvSpPr txBox="1"/>
          <p:nvPr/>
        </p:nvSpPr>
        <p:spPr>
          <a:xfrm>
            <a:off x="8539402" y="1782850"/>
            <a:ext cx="1845377" cy="461665"/>
          </a:xfrm>
          <a:prstGeom prst="rect">
            <a:avLst/>
          </a:prstGeom>
          <a:noFill/>
        </p:spPr>
        <p:txBody>
          <a:bodyPr wrap="none" rtlCol="0">
            <a:spAutoFit/>
          </a:bodyPr>
          <a:lstStyle/>
          <a:p>
            <a:r>
              <a:rPr lang="en-US" sz="2400" b="1" dirty="0">
                <a:solidFill>
                  <a:schemeClr val="bg1"/>
                </a:solidFill>
              </a:rPr>
              <a:t>Frequentists</a:t>
            </a:r>
          </a:p>
        </p:txBody>
      </p:sp>
      <p:sp>
        <p:nvSpPr>
          <p:cNvPr id="8" name="TextBox 7">
            <a:extLst>
              <a:ext uri="{FF2B5EF4-FFF2-40B4-BE49-F238E27FC236}">
                <a16:creationId xmlns:a16="http://schemas.microsoft.com/office/drawing/2014/main" id="{02DFC13B-AE96-4B52-ADA8-FF77C63D5107}"/>
              </a:ext>
            </a:extLst>
          </p:cNvPr>
          <p:cNvSpPr txBox="1"/>
          <p:nvPr/>
        </p:nvSpPr>
        <p:spPr>
          <a:xfrm>
            <a:off x="7163565" y="3570296"/>
            <a:ext cx="2110578" cy="276999"/>
          </a:xfrm>
          <a:prstGeom prst="rect">
            <a:avLst/>
          </a:prstGeom>
          <a:noFill/>
        </p:spPr>
        <p:txBody>
          <a:bodyPr wrap="none" rtlCol="0">
            <a:spAutoFit/>
          </a:bodyPr>
          <a:lstStyle/>
          <a:p>
            <a:r>
              <a:rPr lang="en-US" sz="1200" b="1" dirty="0">
                <a:solidFill>
                  <a:schemeClr val="bg1"/>
                </a:solidFill>
              </a:rPr>
              <a:t>You don’t understand Bayes.</a:t>
            </a:r>
          </a:p>
        </p:txBody>
      </p:sp>
      <p:sp>
        <p:nvSpPr>
          <p:cNvPr id="12" name="TextBox 11">
            <a:extLst>
              <a:ext uri="{FF2B5EF4-FFF2-40B4-BE49-F238E27FC236}">
                <a16:creationId xmlns:a16="http://schemas.microsoft.com/office/drawing/2014/main" id="{06C43624-DBAA-466C-A40D-80C267CFF840}"/>
              </a:ext>
            </a:extLst>
          </p:cNvPr>
          <p:cNvSpPr txBox="1"/>
          <p:nvPr/>
        </p:nvSpPr>
        <p:spPr>
          <a:xfrm>
            <a:off x="10036189" y="3561872"/>
            <a:ext cx="1277786" cy="276999"/>
          </a:xfrm>
          <a:prstGeom prst="rect">
            <a:avLst/>
          </a:prstGeom>
          <a:noFill/>
        </p:spPr>
        <p:txBody>
          <a:bodyPr wrap="none" rtlCol="0">
            <a:spAutoFit/>
          </a:bodyPr>
          <a:lstStyle/>
          <a:p>
            <a:r>
              <a:rPr lang="en-US" sz="1200" b="1" dirty="0">
                <a:solidFill>
                  <a:schemeClr val="bg1"/>
                </a:solidFill>
              </a:rPr>
              <a:t>That is not true!</a:t>
            </a:r>
          </a:p>
        </p:txBody>
      </p:sp>
      <p:sp>
        <p:nvSpPr>
          <p:cNvPr id="13" name="TextBox 12">
            <a:extLst>
              <a:ext uri="{FF2B5EF4-FFF2-40B4-BE49-F238E27FC236}">
                <a16:creationId xmlns:a16="http://schemas.microsoft.com/office/drawing/2014/main" id="{C2F345EA-96FD-41C2-8DF4-D05E8DD545A6}"/>
              </a:ext>
            </a:extLst>
          </p:cNvPr>
          <p:cNvSpPr txBox="1"/>
          <p:nvPr/>
        </p:nvSpPr>
        <p:spPr>
          <a:xfrm>
            <a:off x="7159736" y="5965044"/>
            <a:ext cx="2323457" cy="276999"/>
          </a:xfrm>
          <a:prstGeom prst="rect">
            <a:avLst/>
          </a:prstGeom>
          <a:noFill/>
        </p:spPr>
        <p:txBody>
          <a:bodyPr wrap="none" rtlCol="0">
            <a:spAutoFit/>
          </a:bodyPr>
          <a:lstStyle/>
          <a:p>
            <a:r>
              <a:rPr lang="en-US" sz="1200" b="1" dirty="0">
                <a:solidFill>
                  <a:schemeClr val="bg1"/>
                </a:solidFill>
              </a:rPr>
              <a:t>You don’t understand my work.</a:t>
            </a:r>
          </a:p>
        </p:txBody>
      </p:sp>
      <p:sp>
        <p:nvSpPr>
          <p:cNvPr id="14" name="TextBox 13">
            <a:extLst>
              <a:ext uri="{FF2B5EF4-FFF2-40B4-BE49-F238E27FC236}">
                <a16:creationId xmlns:a16="http://schemas.microsoft.com/office/drawing/2014/main" id="{B786ECEE-5C3D-4820-9CAD-84CDC7621280}"/>
              </a:ext>
            </a:extLst>
          </p:cNvPr>
          <p:cNvSpPr txBox="1"/>
          <p:nvPr/>
        </p:nvSpPr>
        <p:spPr>
          <a:xfrm>
            <a:off x="10064526" y="5878506"/>
            <a:ext cx="1532792" cy="461665"/>
          </a:xfrm>
          <a:prstGeom prst="rect">
            <a:avLst/>
          </a:prstGeom>
          <a:noFill/>
        </p:spPr>
        <p:txBody>
          <a:bodyPr wrap="none" rtlCol="0">
            <a:spAutoFit/>
          </a:bodyPr>
          <a:lstStyle/>
          <a:p>
            <a:r>
              <a:rPr lang="en-US" sz="1200" b="1" dirty="0">
                <a:solidFill>
                  <a:schemeClr val="bg1"/>
                </a:solidFill>
              </a:rPr>
              <a:t>Of course not.</a:t>
            </a:r>
          </a:p>
          <a:p>
            <a:r>
              <a:rPr lang="en-US" sz="1200" b="1" dirty="0">
                <a:solidFill>
                  <a:schemeClr val="bg1"/>
                </a:solidFill>
              </a:rPr>
              <a:t>And neither do you.</a:t>
            </a:r>
          </a:p>
        </p:txBody>
      </p:sp>
      <p:sp>
        <p:nvSpPr>
          <p:cNvPr id="15" name="TextBox 14">
            <a:extLst>
              <a:ext uri="{FF2B5EF4-FFF2-40B4-BE49-F238E27FC236}">
                <a16:creationId xmlns:a16="http://schemas.microsoft.com/office/drawing/2014/main" id="{C0DE4294-1E19-4C4C-9BB0-024360E99B07}"/>
              </a:ext>
            </a:extLst>
          </p:cNvPr>
          <p:cNvSpPr txBox="1"/>
          <p:nvPr/>
        </p:nvSpPr>
        <p:spPr>
          <a:xfrm>
            <a:off x="8694457" y="3998394"/>
            <a:ext cx="1500795" cy="461665"/>
          </a:xfrm>
          <a:prstGeom prst="rect">
            <a:avLst/>
          </a:prstGeom>
          <a:noFill/>
        </p:spPr>
        <p:txBody>
          <a:bodyPr wrap="none" rtlCol="0">
            <a:spAutoFit/>
          </a:bodyPr>
          <a:lstStyle/>
          <a:p>
            <a:r>
              <a:rPr lang="en-US" sz="2400" b="1" dirty="0">
                <a:solidFill>
                  <a:schemeClr val="bg1"/>
                </a:solidFill>
              </a:rPr>
              <a:t>Bayesians</a:t>
            </a:r>
          </a:p>
        </p:txBody>
      </p:sp>
    </p:spTree>
    <p:extLst>
      <p:ext uri="{BB962C8B-B14F-4D97-AF65-F5344CB8AC3E}">
        <p14:creationId xmlns:p14="http://schemas.microsoft.com/office/powerpoint/2010/main" val="68660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691F-145F-42A7-863E-7E4DE1628DB2}"/>
              </a:ext>
            </a:extLst>
          </p:cNvPr>
          <p:cNvSpPr>
            <a:spLocks noGrp="1"/>
          </p:cNvSpPr>
          <p:nvPr>
            <p:ph type="title"/>
          </p:nvPr>
        </p:nvSpPr>
        <p:spPr/>
        <p:txBody>
          <a:bodyPr>
            <a:normAutofit fontScale="90000"/>
          </a:bodyPr>
          <a:lstStyle/>
          <a:p>
            <a:r>
              <a:rPr lang="en-US" dirty="0"/>
              <a:t>An Overused Introductory Example: Takeaway</a:t>
            </a:r>
          </a:p>
        </p:txBody>
      </p:sp>
      <p:sp>
        <p:nvSpPr>
          <p:cNvPr id="3" name="Content Placeholder 2">
            <a:extLst>
              <a:ext uri="{FF2B5EF4-FFF2-40B4-BE49-F238E27FC236}">
                <a16:creationId xmlns:a16="http://schemas.microsoft.com/office/drawing/2014/main" id="{6F84DF79-AFD2-4C27-8C47-B2744522561B}"/>
              </a:ext>
            </a:extLst>
          </p:cNvPr>
          <p:cNvSpPr>
            <a:spLocks noGrp="1"/>
          </p:cNvSpPr>
          <p:nvPr>
            <p:ph idx="1"/>
          </p:nvPr>
        </p:nvSpPr>
        <p:spPr>
          <a:xfrm>
            <a:off x="913795" y="1732449"/>
            <a:ext cx="10353762" cy="4852199"/>
          </a:xfrm>
        </p:spPr>
        <p:txBody>
          <a:bodyPr/>
          <a:lstStyle/>
          <a:p>
            <a:pPr marL="494100" indent="-457200">
              <a:buFont typeface="+mj-lt"/>
              <a:buAutoNum type="arabicPeriod"/>
            </a:pPr>
            <a:r>
              <a:rPr lang="en-US" dirty="0"/>
              <a:t>If we reject a null hypothesis with 95% confidence, the probability that our finding is true will still be conditional on the “base rate (the proportion of true hypotheses)”.</a:t>
            </a:r>
          </a:p>
          <a:p>
            <a:pPr lvl="1"/>
            <a:r>
              <a:rPr lang="en-US" dirty="0"/>
              <a:t>E.g. the purpose of an HIV test is to know how many people have HIV. Since the event is rare, the true power of the diagnostic test will be drastically different from the accuracy of the test.</a:t>
            </a:r>
          </a:p>
          <a:p>
            <a:pPr lvl="1"/>
            <a:r>
              <a:rPr lang="en-US" dirty="0"/>
              <a:t>This gets confusing very fast. Refer to this lecture if interested: </a:t>
            </a:r>
            <a:r>
              <a:rPr lang="en-US" dirty="0">
                <a:hlinkClick r:id="rId2">
                  <a:extLst>
                    <a:ext uri="{A12FA001-AC4F-418D-AE19-62706E023703}">
                      <ahyp:hlinkClr xmlns:ahyp="http://schemas.microsoft.com/office/drawing/2018/hyperlinkcolor" val="tx"/>
                    </a:ext>
                  </a:extLst>
                </a:hlinkClick>
              </a:rPr>
              <a:t>https://youtu.be/Wu0hAjlMqUQ</a:t>
            </a:r>
            <a:r>
              <a:rPr lang="en-US" dirty="0"/>
              <a:t> </a:t>
            </a:r>
          </a:p>
          <a:p>
            <a:pPr marL="494100" indent="-457200">
              <a:buFont typeface="+mj-lt"/>
              <a:buAutoNum type="arabicPeriod"/>
            </a:pPr>
            <a:r>
              <a:rPr lang="en-US" dirty="0"/>
              <a:t>Conditional probabilities are not naturally intuitive to humans. We get biased by numbers easily and make errors of judgement.</a:t>
            </a:r>
          </a:p>
          <a:p>
            <a:pPr lvl="1"/>
            <a:r>
              <a:rPr lang="en-US" dirty="0"/>
              <a:t>E.g. if we hear that the test is 99% accurate, and the doctor tells us we have HIV. We are very likely to think we have AIDS without considering the </a:t>
            </a:r>
            <a:r>
              <a:rPr lang="en-US" dirty="0" err="1"/>
              <a:t>baserate</a:t>
            </a:r>
            <a:r>
              <a:rPr lang="en-US" dirty="0"/>
              <a:t>.</a:t>
            </a:r>
          </a:p>
          <a:p>
            <a:pPr lvl="1"/>
            <a:r>
              <a:rPr lang="en-US" dirty="0"/>
              <a:t>Many good examples of this can be found: </a:t>
            </a:r>
            <a:r>
              <a:rPr lang="en-US" dirty="0">
                <a:hlinkClick r:id="rId3">
                  <a:extLst>
                    <a:ext uri="{A12FA001-AC4F-418D-AE19-62706E023703}">
                      <ahyp:hlinkClr xmlns:ahyp="http://schemas.microsoft.com/office/drawing/2018/hyperlinkcolor" val="tx"/>
                    </a:ext>
                  </a:extLst>
                </a:hlinkClick>
              </a:rPr>
              <a:t>https://youtu.be/HZGCoVF3YvM</a:t>
            </a:r>
            <a:r>
              <a:rPr lang="en-US" dirty="0"/>
              <a:t> </a:t>
            </a:r>
          </a:p>
          <a:p>
            <a:pPr marL="494100" indent="-457200">
              <a:buFont typeface="+mj-lt"/>
              <a:buAutoNum type="arabicPeriod"/>
            </a:pPr>
            <a:r>
              <a:rPr lang="en-US" dirty="0"/>
              <a:t>Replication is indispensable in science.</a:t>
            </a:r>
          </a:p>
          <a:p>
            <a:pPr lvl="1"/>
            <a:r>
              <a:rPr lang="en-US" dirty="0"/>
              <a:t>If we tested everybody in wonderland twice, we would most likely get no false positives.</a:t>
            </a:r>
          </a:p>
        </p:txBody>
      </p:sp>
    </p:spTree>
    <p:extLst>
      <p:ext uri="{BB962C8B-B14F-4D97-AF65-F5344CB8AC3E}">
        <p14:creationId xmlns:p14="http://schemas.microsoft.com/office/powerpoint/2010/main" val="124549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FA3B-B2D7-42C6-9928-548CCDE4798F}"/>
              </a:ext>
            </a:extLst>
          </p:cNvPr>
          <p:cNvSpPr>
            <a:spLocks noGrp="1"/>
          </p:cNvSpPr>
          <p:nvPr>
            <p:ph type="title"/>
          </p:nvPr>
        </p:nvSpPr>
        <p:spPr/>
        <p:txBody>
          <a:bodyPr>
            <a:noAutofit/>
          </a:bodyPr>
          <a:lstStyle/>
          <a:p>
            <a:r>
              <a:rPr lang="en-US" sz="3200" dirty="0"/>
              <a:t>The beginning of a series of silly (but useful) examples</a:t>
            </a:r>
          </a:p>
        </p:txBody>
      </p:sp>
      <p:sp>
        <p:nvSpPr>
          <p:cNvPr id="7" name="Content Placeholder 6">
            <a:extLst>
              <a:ext uri="{FF2B5EF4-FFF2-40B4-BE49-F238E27FC236}">
                <a16:creationId xmlns:a16="http://schemas.microsoft.com/office/drawing/2014/main" id="{787496B5-5291-48CE-9C83-1696CD7B7817}"/>
              </a:ext>
            </a:extLst>
          </p:cNvPr>
          <p:cNvSpPr>
            <a:spLocks noGrp="1"/>
          </p:cNvSpPr>
          <p:nvPr>
            <p:ph idx="1"/>
          </p:nvPr>
        </p:nvSpPr>
        <p:spPr/>
        <p:txBody>
          <a:bodyPr/>
          <a:lstStyle/>
          <a:p>
            <a:r>
              <a:rPr lang="en-US" dirty="0"/>
              <a:t>Part 1. Setting the stage.</a:t>
            </a:r>
          </a:p>
          <a:p>
            <a:r>
              <a:rPr lang="en-US" dirty="0"/>
              <a:t>Imagine:</a:t>
            </a:r>
          </a:p>
          <a:p>
            <a:pPr lvl="1"/>
            <a:r>
              <a:rPr lang="en-US" dirty="0"/>
              <a:t>You are a 40 year old man with a boring day job. </a:t>
            </a:r>
          </a:p>
          <a:p>
            <a:pPr lvl="1"/>
            <a:r>
              <a:rPr lang="en-US" dirty="0"/>
              <a:t>You have a wife and two 1-year-old daughters.</a:t>
            </a:r>
          </a:p>
          <a:p>
            <a:pPr lvl="1"/>
            <a:r>
              <a:rPr lang="en-US" dirty="0"/>
              <a:t>You also have two adorable cats.</a:t>
            </a:r>
          </a:p>
          <a:p>
            <a:pPr lvl="1"/>
            <a:endParaRPr lang="en-US" dirty="0"/>
          </a:p>
          <a:p>
            <a:pPr lvl="1"/>
            <a:r>
              <a:rPr lang="en-US" dirty="0"/>
              <a:t>One day you are bored and you decide to get some new pets.</a:t>
            </a:r>
          </a:p>
          <a:p>
            <a:pPr lvl="1"/>
            <a:r>
              <a:rPr lang="en-US" dirty="0"/>
              <a:t>You get a pair of lovebirds as new pets.</a:t>
            </a:r>
          </a:p>
        </p:txBody>
      </p:sp>
      <p:pic>
        <p:nvPicPr>
          <p:cNvPr id="4098" name="Picture 2">
            <a:extLst>
              <a:ext uri="{FF2B5EF4-FFF2-40B4-BE49-F238E27FC236}">
                <a16:creationId xmlns:a16="http://schemas.microsoft.com/office/drawing/2014/main" id="{A2C027DF-F777-4E59-ACB7-F30C9A2DC3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44" r="26695"/>
          <a:stretch/>
        </p:blipFill>
        <p:spPr bwMode="auto">
          <a:xfrm>
            <a:off x="1104005" y="5437380"/>
            <a:ext cx="768285" cy="890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9448CF1-E6AC-4DB5-B8DC-4E43935FCC1B}"/>
              </a:ext>
            </a:extLst>
          </p:cNvPr>
          <p:cNvPicPr>
            <a:picLocks noChangeAspect="1"/>
          </p:cNvPicPr>
          <p:nvPr/>
        </p:nvPicPr>
        <p:blipFill>
          <a:blip r:embed="rId3"/>
          <a:stretch>
            <a:fillRect/>
          </a:stretch>
        </p:blipFill>
        <p:spPr>
          <a:xfrm>
            <a:off x="2215439" y="5429052"/>
            <a:ext cx="896875" cy="901046"/>
          </a:xfrm>
          <a:prstGeom prst="rect">
            <a:avLst/>
          </a:prstGeom>
        </p:spPr>
      </p:pic>
      <p:pic>
        <p:nvPicPr>
          <p:cNvPr id="4102" name="Picture 6">
            <a:extLst>
              <a:ext uri="{FF2B5EF4-FFF2-40B4-BE49-F238E27FC236}">
                <a16:creationId xmlns:a16="http://schemas.microsoft.com/office/drawing/2014/main" id="{36B4A99D-1439-46D5-8B87-817736751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8439" y="5420413"/>
            <a:ext cx="1314000" cy="9198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8F2C7DD-3769-42B1-B0CF-6F67A87B5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9316" y="5392132"/>
            <a:ext cx="1361791" cy="96142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D53675F3-D18F-47F0-AD53-184CA4E1C6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0552" y="5408190"/>
            <a:ext cx="1736203" cy="94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09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7C39-A459-4449-90C3-F4B8A246BB8A}"/>
              </a:ext>
            </a:extLst>
          </p:cNvPr>
          <p:cNvSpPr>
            <a:spLocks noGrp="1"/>
          </p:cNvSpPr>
          <p:nvPr>
            <p:ph type="title"/>
          </p:nvPr>
        </p:nvSpPr>
        <p:spPr/>
        <p:txBody>
          <a:bodyPr>
            <a:normAutofit/>
          </a:bodyPr>
          <a:lstStyle/>
          <a:p>
            <a:r>
              <a:rPr lang="en-US" dirty="0"/>
              <a:t>Part 2: The plot</a:t>
            </a:r>
          </a:p>
        </p:txBody>
      </p:sp>
      <p:sp>
        <p:nvSpPr>
          <p:cNvPr id="3" name="Content Placeholder 2">
            <a:extLst>
              <a:ext uri="{FF2B5EF4-FFF2-40B4-BE49-F238E27FC236}">
                <a16:creationId xmlns:a16="http://schemas.microsoft.com/office/drawing/2014/main" id="{CB8BA056-9C58-4B05-94D1-9CB1930B75CD}"/>
              </a:ext>
            </a:extLst>
          </p:cNvPr>
          <p:cNvSpPr>
            <a:spLocks noGrp="1"/>
          </p:cNvSpPr>
          <p:nvPr>
            <p:ph idx="1"/>
          </p:nvPr>
        </p:nvSpPr>
        <p:spPr/>
        <p:txBody>
          <a:bodyPr/>
          <a:lstStyle/>
          <a:p>
            <a:r>
              <a:rPr lang="en-US" dirty="0"/>
              <a:t>One day, about a week later, you come home as usual.</a:t>
            </a:r>
          </a:p>
          <a:p>
            <a:r>
              <a:rPr lang="en-US" dirty="0"/>
              <a:t>As you step inside, you sense something is wrong…</a:t>
            </a:r>
          </a:p>
          <a:p>
            <a:endParaRPr lang="en-US" dirty="0"/>
          </a:p>
          <a:p>
            <a:r>
              <a:rPr lang="en-US" dirty="0"/>
              <a:t>A massacre has happened.</a:t>
            </a:r>
          </a:p>
          <a:p>
            <a:r>
              <a:rPr lang="en-US" dirty="0"/>
              <a:t>Your birds are dead.</a:t>
            </a:r>
          </a:p>
          <a:p>
            <a:r>
              <a:rPr lang="en-US" dirty="0"/>
              <a:t>There is blood everywhere.</a:t>
            </a:r>
          </a:p>
        </p:txBody>
      </p:sp>
      <p:pic>
        <p:nvPicPr>
          <p:cNvPr id="5" name="Picture 2">
            <a:extLst>
              <a:ext uri="{FF2B5EF4-FFF2-40B4-BE49-F238E27FC236}">
                <a16:creationId xmlns:a16="http://schemas.microsoft.com/office/drawing/2014/main" id="{604DC674-0ACA-460D-9A60-9B0F82D8E2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44" r="26695"/>
          <a:stretch/>
        </p:blipFill>
        <p:spPr bwMode="auto">
          <a:xfrm>
            <a:off x="1104005" y="5437380"/>
            <a:ext cx="768285" cy="890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856B53B-E848-42DD-A243-970B019DF1D7}"/>
              </a:ext>
            </a:extLst>
          </p:cNvPr>
          <p:cNvPicPr>
            <a:picLocks noChangeAspect="1"/>
          </p:cNvPicPr>
          <p:nvPr/>
        </p:nvPicPr>
        <p:blipFill>
          <a:blip r:embed="rId4"/>
          <a:stretch>
            <a:fillRect/>
          </a:stretch>
        </p:blipFill>
        <p:spPr>
          <a:xfrm>
            <a:off x="2215439" y="5429052"/>
            <a:ext cx="896875" cy="901046"/>
          </a:xfrm>
          <a:prstGeom prst="rect">
            <a:avLst/>
          </a:prstGeom>
        </p:spPr>
      </p:pic>
      <p:pic>
        <p:nvPicPr>
          <p:cNvPr id="7" name="Picture 6">
            <a:extLst>
              <a:ext uri="{FF2B5EF4-FFF2-40B4-BE49-F238E27FC236}">
                <a16:creationId xmlns:a16="http://schemas.microsoft.com/office/drawing/2014/main" id="{DD758AD9-C60E-4843-AA1B-7978D2ADE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8439" y="5420413"/>
            <a:ext cx="1314000" cy="919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49E71A99-99D2-4A17-801A-9E4F23487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9316" y="5392132"/>
            <a:ext cx="1361791" cy="961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EA25572A-A32B-4352-8C6F-4DD119329C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0552" y="5408190"/>
            <a:ext cx="1736203" cy="9404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Object 9">
            <a:extLst>
              <a:ext uri="{FF2B5EF4-FFF2-40B4-BE49-F238E27FC236}">
                <a16:creationId xmlns:a16="http://schemas.microsoft.com/office/drawing/2014/main" id="{7E8205B9-A0F7-4FA5-9256-91456FF87975}"/>
              </a:ext>
            </a:extLst>
          </p:cNvPr>
          <p:cNvGraphicFramePr>
            <a:graphicFrameLocks noChangeAspect="1"/>
          </p:cNvGraphicFramePr>
          <p:nvPr>
            <p:extLst>
              <p:ext uri="{D42A27DB-BD31-4B8C-83A1-F6EECF244321}">
                <p14:modId xmlns:p14="http://schemas.microsoft.com/office/powerpoint/2010/main" val="3201211215"/>
              </p:ext>
            </p:extLst>
          </p:nvPr>
        </p:nvGraphicFramePr>
        <p:xfrm>
          <a:off x="9222566" y="5384079"/>
          <a:ext cx="1643052" cy="889400"/>
        </p:xfrm>
        <a:graphic>
          <a:graphicData uri="http://schemas.openxmlformats.org/presentationml/2006/ole">
            <mc:AlternateContent xmlns:mc="http://schemas.openxmlformats.org/markup-compatibility/2006">
              <mc:Choice xmlns:v="urn:schemas-microsoft-com:vml" Requires="v">
                <p:oleObj spid="_x0000_s5402" r:id="rId8" imgW="557640" imgH="301680" progId="">
                  <p:embed/>
                </p:oleObj>
              </mc:Choice>
              <mc:Fallback>
                <p:oleObj r:id="rId8" imgW="557640" imgH="301680" progId="">
                  <p:embed/>
                  <p:pic>
                    <p:nvPicPr>
                      <p:cNvPr id="0" name=""/>
                      <p:cNvPicPr/>
                      <p:nvPr/>
                    </p:nvPicPr>
                    <p:blipFill>
                      <a:blip r:embed="rId9"/>
                      <a:stretch>
                        <a:fillRect/>
                      </a:stretch>
                    </p:blipFill>
                    <p:spPr>
                      <a:xfrm>
                        <a:off x="9222566" y="5384079"/>
                        <a:ext cx="1643052" cy="889400"/>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C66BBECF-0D7B-4508-AD2E-4903675F6404}"/>
              </a:ext>
            </a:extLst>
          </p:cNvPr>
          <p:cNvSpPr txBox="1"/>
          <p:nvPr/>
        </p:nvSpPr>
        <p:spPr>
          <a:xfrm>
            <a:off x="9311833" y="5353292"/>
            <a:ext cx="1475772" cy="923330"/>
          </a:xfrm>
          <a:prstGeom prst="rect">
            <a:avLst/>
          </a:prstGeom>
          <a:noFill/>
        </p:spPr>
        <p:txBody>
          <a:bodyPr wrap="square" rtlCol="0">
            <a:spAutoFit/>
          </a:bodyPr>
          <a:lstStyle/>
          <a:p>
            <a:pPr algn="ctr"/>
            <a:r>
              <a:rPr lang="en-US" b="1" dirty="0">
                <a:solidFill>
                  <a:schemeClr val="tx2"/>
                </a:solidFill>
                <a:highlight>
                  <a:srgbClr val="808080"/>
                </a:highlight>
              </a:rPr>
              <a:t>Graphic murdered bird imagery</a:t>
            </a:r>
          </a:p>
        </p:txBody>
      </p:sp>
    </p:spTree>
    <p:extLst>
      <p:ext uri="{BB962C8B-B14F-4D97-AF65-F5344CB8AC3E}">
        <p14:creationId xmlns:p14="http://schemas.microsoft.com/office/powerpoint/2010/main" val="382476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2198E-686C-4845-AF3D-7C6CA5A57E21}"/>
              </a:ext>
            </a:extLst>
          </p:cNvPr>
          <p:cNvSpPr>
            <a:spLocks noGrp="1"/>
          </p:cNvSpPr>
          <p:nvPr>
            <p:ph type="title"/>
          </p:nvPr>
        </p:nvSpPr>
        <p:spPr/>
        <p:txBody>
          <a:bodyPr/>
          <a:lstStyle/>
          <a:p>
            <a:r>
              <a:rPr lang="en-US" dirty="0"/>
              <a:t>Research Question: Who killed the birds?</a:t>
            </a:r>
          </a:p>
        </p:txBody>
      </p:sp>
      <p:sp>
        <p:nvSpPr>
          <p:cNvPr id="3" name="Content Placeholder 2">
            <a:extLst>
              <a:ext uri="{FF2B5EF4-FFF2-40B4-BE49-F238E27FC236}">
                <a16:creationId xmlns:a16="http://schemas.microsoft.com/office/drawing/2014/main" id="{B1A252CB-1429-4B5D-81F5-7CED7C4CF5F4}"/>
              </a:ext>
            </a:extLst>
          </p:cNvPr>
          <p:cNvSpPr>
            <a:spLocks noGrp="1"/>
          </p:cNvSpPr>
          <p:nvPr>
            <p:ph idx="1"/>
          </p:nvPr>
        </p:nvSpPr>
        <p:spPr>
          <a:xfrm>
            <a:off x="913795" y="1732449"/>
            <a:ext cx="10353762" cy="4674138"/>
          </a:xfrm>
        </p:spPr>
        <p:txBody>
          <a:bodyPr>
            <a:normAutofit/>
          </a:bodyPr>
          <a:lstStyle/>
          <a:p>
            <a:r>
              <a:rPr lang="en-US" dirty="0"/>
              <a:t>Wife claims cats did it.</a:t>
            </a:r>
          </a:p>
          <a:p>
            <a:pPr lvl="1"/>
            <a:r>
              <a:rPr lang="en-US" dirty="0"/>
              <a:t>Wife: It was the cats; I saw it happen.</a:t>
            </a:r>
          </a:p>
          <a:p>
            <a:pPr lvl="1"/>
            <a:r>
              <a:rPr lang="en-US" dirty="0"/>
              <a:t>You: Why didn’t you stop them, then?</a:t>
            </a:r>
          </a:p>
          <a:p>
            <a:pPr lvl="1"/>
            <a:r>
              <a:rPr lang="en-US" dirty="0"/>
              <a:t>Wife: …the birds were already dead.</a:t>
            </a:r>
          </a:p>
          <a:p>
            <a:pPr lvl="1"/>
            <a:endParaRPr lang="en-US" dirty="0"/>
          </a:p>
          <a:p>
            <a:r>
              <a:rPr lang="en-US" dirty="0"/>
              <a:t>Cats claim your wife and kids did it.</a:t>
            </a:r>
          </a:p>
          <a:p>
            <a:pPr lvl="1"/>
            <a:r>
              <a:rPr lang="en-US" dirty="0"/>
              <a:t>Cats: It was the humans. We saw it happen.</a:t>
            </a:r>
          </a:p>
          <a:p>
            <a:pPr lvl="1"/>
            <a:r>
              <a:rPr lang="en-US" dirty="0"/>
              <a:t>You: Are you sure?</a:t>
            </a:r>
          </a:p>
          <a:p>
            <a:pPr lvl="1"/>
            <a:r>
              <a:rPr lang="en-US" dirty="0"/>
              <a:t>Cats: Yes.</a:t>
            </a:r>
          </a:p>
          <a:p>
            <a:pPr lvl="1"/>
            <a:r>
              <a:rPr lang="en-US" dirty="0"/>
              <a:t>You: Okay, here are some treats.</a:t>
            </a:r>
          </a:p>
          <a:p>
            <a:pPr lvl="1"/>
            <a:endParaRPr lang="en-US" dirty="0"/>
          </a:p>
        </p:txBody>
      </p:sp>
      <p:pic>
        <p:nvPicPr>
          <p:cNvPr id="6146" name="Picture 2" descr="Profile Of Screaming Woman In Silhouette Stock Photo - Download Image Now -  iStock">
            <a:extLst>
              <a:ext uri="{FF2B5EF4-FFF2-40B4-BE49-F238E27FC236}">
                <a16:creationId xmlns:a16="http://schemas.microsoft.com/office/drawing/2014/main" id="{6319272A-9D5A-4554-BAEA-B07DBB25E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872" y="1782501"/>
            <a:ext cx="2628316" cy="17504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D62A147C-9C42-4614-94A1-AAD7BA6C0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700" y="3945296"/>
            <a:ext cx="2650117" cy="1870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31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22968</TotalTime>
  <Words>4976</Words>
  <Application>Microsoft Office PowerPoint</Application>
  <PresentationFormat>Widescreen</PresentationFormat>
  <Paragraphs>677</Paragraphs>
  <Slides>55</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55</vt:i4>
      </vt:variant>
    </vt:vector>
  </HeadingPairs>
  <TitlesOfParts>
    <vt:vector size="62" baseType="lpstr">
      <vt:lpstr>Arial</vt:lpstr>
      <vt:lpstr>Calibri</vt:lpstr>
      <vt:lpstr>Calisto MT</vt:lpstr>
      <vt:lpstr>Cambria Math</vt:lpstr>
      <vt:lpstr>Open Sans</vt:lpstr>
      <vt:lpstr>Wingdings 2</vt:lpstr>
      <vt:lpstr>Slate</vt:lpstr>
      <vt:lpstr>Generic Blank slide</vt:lpstr>
      <vt:lpstr>The Bayesian Way of Doing Statistics</vt:lpstr>
      <vt:lpstr>List of Contents</vt:lpstr>
      <vt:lpstr>An Overused Introductory Example</vt:lpstr>
      <vt:lpstr>An Overused Introductory Example (slide 2)</vt:lpstr>
      <vt:lpstr>An Overused Introductory Example: Takeaway</vt:lpstr>
      <vt:lpstr>The beginning of a series of silly (but useful) examples</vt:lpstr>
      <vt:lpstr>Part 2: The plot</vt:lpstr>
      <vt:lpstr>Research Question: Who killed the birds?</vt:lpstr>
      <vt:lpstr>Part 3: The Investigation</vt:lpstr>
      <vt:lpstr>Calling for help 1</vt:lpstr>
      <vt:lpstr>Inside the toolbox 1: Probability Distributions</vt:lpstr>
      <vt:lpstr>Inside the toolbox 2: The Binomial Distribution</vt:lpstr>
      <vt:lpstr>Inside the toolbox 3: Parameter values</vt:lpstr>
      <vt:lpstr>Inside the toolbox 4: Maximum Likelihood Estimation</vt:lpstr>
      <vt:lpstr>Michael’s Exploits: Grid Approximation</vt:lpstr>
      <vt:lpstr>Michael’s Arsenal: Maximum Likelihood Estimation</vt:lpstr>
      <vt:lpstr>Calling for help 2: A character study</vt:lpstr>
      <vt:lpstr>Michelle’s Exploits: Common Sense</vt:lpstr>
      <vt:lpstr>Inside the toolbox 5: Conditional Probabilities</vt:lpstr>
      <vt:lpstr>Inside the toolbox 6: The Bayesian Inference Framework</vt:lpstr>
      <vt:lpstr>Inside the toolbox 7: R Package “Rethinking”</vt:lpstr>
      <vt:lpstr>Michelle’s exploits: Bayesian Updating</vt:lpstr>
      <vt:lpstr>Michelle’s exploits: Bayesian Updating</vt:lpstr>
      <vt:lpstr>Michelle’s exploits: Bayesian Updating</vt:lpstr>
      <vt:lpstr>Michelle’s exploits: Bayesian Updating</vt:lpstr>
      <vt:lpstr>Michelle’s exploits: Bayesian Updating</vt:lpstr>
      <vt:lpstr>Michelle’s exploits: Bayesian Updating</vt:lpstr>
      <vt:lpstr>Michelle’s exploits: Bayesian Updating</vt:lpstr>
      <vt:lpstr>The Original Example from Statistical Rethinking</vt:lpstr>
      <vt:lpstr>Inside the toolbox 8: The Choice of Priors</vt:lpstr>
      <vt:lpstr>Why use Bayesian Statistics? 1: Bayesian Models Are Generative Models</vt:lpstr>
      <vt:lpstr>Why use Bayesian Statistics? 2:  They can squeeze out every last bit of information from that data</vt:lpstr>
      <vt:lpstr>Why is it not popular?</vt:lpstr>
      <vt:lpstr>PowerPoint Presentation</vt:lpstr>
      <vt:lpstr>Ancestral Reconstruction of Gene Order and Distance Estimation</vt:lpstr>
      <vt:lpstr>Background: Two Objectives</vt:lpstr>
      <vt:lpstr>Background: Two Properties</vt:lpstr>
      <vt:lpstr>Synteny Analysis</vt:lpstr>
      <vt:lpstr>Reconstructing Gene Order: Theory</vt:lpstr>
      <vt:lpstr>Reconstructing Gene Order: Sort Genomes</vt:lpstr>
      <vt:lpstr>Reconstructing Gene Order: Merge Genomes</vt:lpstr>
      <vt:lpstr>Modeling Mismatches in Synteny:  The Modified Jukes-Cantor Substitution Model </vt:lpstr>
      <vt:lpstr>Introducing Markov Chain Monte Carlo</vt:lpstr>
      <vt:lpstr>The Metropolis-Hastings MCMC Algorithm</vt:lpstr>
      <vt:lpstr>Bayesian Distance Estimation: Markov Chain Monte Carlo</vt:lpstr>
      <vt:lpstr>PowerPoint Presentation</vt:lpstr>
      <vt:lpstr>Bonus: Plotting Cats in R</vt:lpstr>
      <vt:lpstr>PowerPoint Presentation</vt:lpstr>
      <vt:lpstr>Sad, rejected slides</vt:lpstr>
      <vt:lpstr>Statistics is a modern science</vt:lpstr>
      <vt:lpstr>Statistics is a modern science (slide 2)</vt:lpstr>
      <vt:lpstr>Story time: The Neyman-Fisher Controversy</vt:lpstr>
      <vt:lpstr>Extra slide: ggridges, what a disappointment</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slide</dc:title>
  <dc:creator>Mohammad Nafees</dc:creator>
  <cp:lastModifiedBy>Mohammad Nafees</cp:lastModifiedBy>
  <cp:revision>290</cp:revision>
  <dcterms:created xsi:type="dcterms:W3CDTF">2022-03-15T08:04:49Z</dcterms:created>
  <dcterms:modified xsi:type="dcterms:W3CDTF">2022-04-25T13:25:10Z</dcterms:modified>
</cp:coreProperties>
</file>